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1" r:id="rId4"/>
    <p:sldId id="258" r:id="rId5"/>
    <p:sldId id="259" r:id="rId6"/>
    <p:sldId id="260" r:id="rId7"/>
  </p:sldIdLst>
  <p:sldSz cx="12188825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248">
          <p15:clr>
            <a:srgbClr val="A4A3A4"/>
          </p15:clr>
        </p15:guide>
        <p15:guide id="5" pos="3839">
          <p15:clr>
            <a:srgbClr val="A4A3A4"/>
          </p15:clr>
        </p15:guide>
        <p15:guide id="6" pos="7343">
          <p15:clr>
            <a:srgbClr val="A4A3A4"/>
          </p15:clr>
        </p15:guide>
        <p15:guide id="7" pos="335">
          <p15:clr>
            <a:srgbClr val="A4A3A4"/>
          </p15:clr>
        </p15:guide>
        <p15:guide id="8" pos="4534">
          <p15:clr>
            <a:srgbClr val="A4A3A4"/>
          </p15:clr>
        </p15:guide>
        <p15:guide id="9" orient="horz" pos="4319">
          <p15:clr>
            <a:srgbClr val="A4A3A4"/>
          </p15:clr>
        </p15:guide>
        <p15:guide id="10" pos="76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686"/>
    <a:srgbClr val="9FD0DE"/>
    <a:srgbClr val="7FA7B2"/>
    <a:srgbClr val="6A8B94"/>
    <a:srgbClr val="91BDCA"/>
    <a:srgbClr val="279FC3"/>
    <a:srgbClr val="0098C5"/>
    <a:srgbClr val="004053"/>
    <a:srgbClr val="D8E1E6"/>
    <a:srgbClr val="465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2238" autoAdjust="0"/>
    <p:restoredTop sz="87629" autoAdjust="0"/>
  </p:normalViewPr>
  <p:slideViewPr>
    <p:cSldViewPr snapToGrid="0">
      <p:cViewPr varScale="1">
        <p:scale>
          <a:sx n="73" d="100"/>
          <a:sy n="73" d="100"/>
        </p:scale>
        <p:origin x="712" y="56"/>
      </p:cViewPr>
      <p:guideLst>
        <p:guide orient="horz" pos="2160"/>
        <p:guide orient="horz" pos="3744"/>
        <p:guide orient="horz" pos="960"/>
        <p:guide orient="horz" pos="1248"/>
        <p:guide pos="3839"/>
        <p:guide pos="7343"/>
        <p:guide pos="335"/>
        <p:guide pos="4534"/>
        <p:guide orient="horz" pos="4319"/>
        <p:guide pos="7677"/>
      </p:guideLst>
    </p:cSldViewPr>
  </p:slideViewPr>
  <p:outlineViewPr>
    <p:cViewPr>
      <p:scale>
        <a:sx n="33" d="100"/>
        <a:sy n="33" d="100"/>
      </p:scale>
      <p:origin x="0" y="197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7512"/>
    </p:cViewPr>
  </p:sorterViewPr>
  <p:notesViewPr>
    <p:cSldViewPr snapToGrid="0">
      <p:cViewPr varScale="1">
        <p:scale>
          <a:sx n="103" d="100"/>
          <a:sy n="103" d="100"/>
        </p:scale>
        <p:origin x="-43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21AA6-70BE-4FDE-A8DC-DB381A688FD8}" type="datetimeFigureOut">
              <a:rPr lang="en-US"/>
              <a:t>8/17/2017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E47EA-D299-42CE-88BF-4E1035596DA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681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381000"/>
            <a:ext cx="4572000" cy="257309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9144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10600"/>
            <a:ext cx="4648200" cy="227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5000" y="8610600"/>
            <a:ext cx="762000" cy="227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2D9AE-7182-4680-8F79-479C4181FF0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3114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Bef>
        <a:spcPts val="600"/>
      </a:spcBef>
      <a:defRPr sz="1100" kern="1200">
        <a:solidFill>
          <a:srgbClr val="000000"/>
        </a:solidFill>
        <a:latin typeface="+mn-lt"/>
        <a:ea typeface="+mn-ea"/>
        <a:cs typeface="+mn-cs"/>
      </a:defRPr>
    </a:lvl1pPr>
    <a:lvl2pPr marL="228600" indent="-11430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050" kern="1200">
        <a:solidFill>
          <a:srgbClr val="000000"/>
        </a:solidFill>
        <a:latin typeface="+mn-lt"/>
        <a:ea typeface="+mn-ea"/>
        <a:cs typeface="+mn-cs"/>
      </a:defRPr>
    </a:lvl2pPr>
    <a:lvl3pPr marL="400050" indent="-11430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900" kern="1200">
        <a:solidFill>
          <a:srgbClr val="000000"/>
        </a:solidFill>
        <a:latin typeface="+mn-lt"/>
        <a:ea typeface="+mn-ea"/>
        <a:cs typeface="+mn-cs"/>
      </a:defRPr>
    </a:lvl3pPr>
    <a:lvl4pPr marL="571500" indent="-11430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900" kern="1200">
        <a:solidFill>
          <a:srgbClr val="000000"/>
        </a:solidFill>
        <a:latin typeface="+mn-lt"/>
        <a:ea typeface="+mn-ea"/>
        <a:cs typeface="+mn-cs"/>
      </a:defRPr>
    </a:lvl4pPr>
    <a:lvl5pPr marL="742950" indent="-11430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800" kern="1200">
        <a:solidFill>
          <a:srgbClr val="000000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390525"/>
            <a:ext cx="4699000" cy="2643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>
                <a:solidFill>
                  <a:srgbClr val="5F5F5F"/>
                </a:solidFill>
                <a:latin typeface="Calibri"/>
              </a:rPr>
              <a:pPr/>
              <a:t>1</a:t>
            </a:fld>
            <a:endParaRPr lang="en-US" dirty="0">
              <a:solidFill>
                <a:srgbClr val="5F5F5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90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9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4338" y="390525"/>
            <a:ext cx="4699000" cy="2643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200" dirty="0"/>
              <a:t>As an example, Flowserve, a large industrial manufacturer, has deployed many of the components for the lead to cash process in the Oracle Cloud. Flowserve has been able to accelerate customer quotes to 95% on time, while having a 300% increase in volume; and their average quote processing time went from 4 days to 20 minutes. They now have a single, enriched view of their customers that is shared by 5000 users, both internal as well as channel partners. Flowserve is a great CX Cloud to Oracle EBS hybrid story across lead to </a:t>
            </a:r>
            <a:r>
              <a:rPr lang="en-US" sz="1200" dirty="0" smtClean="0"/>
              <a:t>cash. More detail on Flowserve,</a:t>
            </a:r>
            <a:r>
              <a:rPr lang="en-US" sz="1200" baseline="0" dirty="0" smtClean="0"/>
              <a:t> as well as other customer successes can be found on Oracle.com.</a:t>
            </a:r>
            <a:r>
              <a:rPr lang="en-US" sz="1200" dirty="0" smtClean="0"/>
              <a:t>  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This is just a quick taste of a highly differentiated lead to cash solution that Oracle can offer to our manufacturing and high tech customers, completely in the Cloud. 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sz="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9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9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2D9AE-7182-4680-8F79-479C4181FF0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9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5" name="Rectangle 14" descr="Full slide 4-color photo can be inserted here" title="Title Slide with Picture"/>
          <p:cNvSpPr/>
          <p:nvPr userDrawn="1"/>
        </p:nvSpPr>
        <p:spPr bwMode="hidden">
          <a:xfrm>
            <a:off x="0" y="0"/>
            <a:ext cx="1218882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5000"/>
                  <a:alpha val="83000"/>
                </a:schemeClr>
              </a:gs>
              <a:gs pos="99000">
                <a:schemeClr val="tx2">
                  <a:lumMod val="25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814" y="739775"/>
            <a:ext cx="9601200" cy="1470025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762" y="2286000"/>
            <a:ext cx="96012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1814" y="3429451"/>
            <a:ext cx="9601200" cy="2514149"/>
          </a:xfrm>
        </p:spPr>
        <p:txBody>
          <a:bodyPr>
            <a:noAutofit/>
          </a:bodyPr>
          <a:lstStyle>
            <a:lvl1pPr marL="1588" indent="0">
              <a:spcBef>
                <a:spcPts val="0"/>
              </a:spcBef>
              <a:buFontTx/>
              <a:buNone/>
              <a:defRPr sz="2400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rPr dirty="0"/>
              <a:t>Click to add presenter’s name, title, division/business unit/organization and date</a:t>
            </a:r>
          </a:p>
        </p:txBody>
      </p:sp>
      <p:pic>
        <p:nvPicPr>
          <p:cNvPr id="11" name="Picture 10" descr="Oracle logo in white on red staging background" title="Oracle red badge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" y="6263640"/>
            <a:ext cx="1625138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21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gray">
          <a:xfrm>
            <a:off x="193484" y="187146"/>
            <a:ext cx="4572000" cy="6223179"/>
          </a:xfrm>
          <a:prstGeom prst="rect">
            <a:avLst/>
          </a:prstGeom>
          <a:solidFill>
            <a:schemeClr val="bg2">
              <a:lumMod val="10000"/>
              <a:alpha val="8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640080" rIns="274320" bIns="609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defTabSz="914323" fontAlgn="base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</a:pPr>
            <a:endParaRPr lang="en-US" sz="2800" b="1" dirty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12189398" cy="6858000"/>
            <a:chOff x="0" y="0"/>
            <a:chExt cx="12189398" cy="6858000"/>
          </a:xfrm>
          <a:solidFill>
            <a:srgbClr val="D8E1E6"/>
          </a:solidFill>
        </p:grpSpPr>
        <p:sp>
          <p:nvSpPr>
            <p:cNvPr id="14" name="Rectangle 13"/>
            <p:cNvSpPr/>
            <p:nvPr/>
          </p:nvSpPr>
          <p:spPr bwMode="gray">
            <a:xfrm>
              <a:off x="0" y="0"/>
              <a:ext cx="193962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1995151" y="0"/>
              <a:ext cx="193960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0" y="6400800"/>
              <a:ext cx="12189396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0" y="0"/>
              <a:ext cx="12189398" cy="19202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21423" y="6556248"/>
            <a:ext cx="2743200" cy="18288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Oracle Confidential – Internal/Restricted/Highly Restricted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6011" y="6556248"/>
            <a:ext cx="381661" cy="18288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51EAA63-D034-42AE-91FA-B13B9518C7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5376672" y="6556248"/>
            <a:ext cx="3200400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r"/>
            <a:r>
              <a:rPr sz="850" dirty="0">
                <a:solidFill>
                  <a:schemeClr val="tx1"/>
                </a:solidFill>
              </a:rPr>
              <a:t>Copyright © </a:t>
            </a:r>
            <a:r>
              <a:rPr lang="en-US" sz="850" dirty="0" smtClean="0">
                <a:solidFill>
                  <a:schemeClr val="tx1"/>
                </a:solidFill>
              </a:rPr>
              <a:t>2017,</a:t>
            </a:r>
            <a:r>
              <a:rPr sz="850" dirty="0" smtClean="0">
                <a:solidFill>
                  <a:schemeClr val="tx1"/>
                </a:solidFill>
              </a:rPr>
              <a:t> </a:t>
            </a:r>
            <a:r>
              <a:rPr sz="850" dirty="0">
                <a:solidFill>
                  <a:schemeClr val="tx1"/>
                </a:solidFill>
              </a:rPr>
              <a:t>Oracle and/or its affiliates. All rights reserved.  </a:t>
            </a:r>
            <a:r>
              <a:rPr sz="850" dirty="0" smtClean="0">
                <a:solidFill>
                  <a:schemeClr val="tx1"/>
                </a:solidFill>
              </a:rPr>
              <a:t>|</a:t>
            </a:r>
            <a:endParaRPr sz="850" dirty="0">
              <a:solidFill>
                <a:schemeClr val="tx1"/>
              </a:solidFill>
            </a:endParaRPr>
          </a:p>
        </p:txBody>
      </p:sp>
      <p:pic>
        <p:nvPicPr>
          <p:cNvPr id="24" name="Picture 23" descr="Oracle logo in white on red staging background" title="Oracle red badge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" y="6263640"/>
            <a:ext cx="1625138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0" y="1"/>
            <a:ext cx="12145281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gray">
          <a:xfrm>
            <a:off x="193484" y="187146"/>
            <a:ext cx="4572000" cy="6223179"/>
          </a:xfrm>
          <a:prstGeom prst="rect">
            <a:avLst/>
          </a:prstGeom>
          <a:solidFill>
            <a:schemeClr val="bg2">
              <a:lumMod val="10000"/>
              <a:alpha val="8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640080" rIns="274320" bIns="609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defTabSz="914323" fontAlgn="base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</a:pPr>
            <a:endParaRPr lang="en-US" sz="2800" b="1" dirty="0">
              <a:solidFill>
                <a:srgbClr val="FFFFFF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0"/>
            <a:ext cx="12189398" cy="6858000"/>
            <a:chOff x="0" y="0"/>
            <a:chExt cx="12189398" cy="6858000"/>
          </a:xfrm>
          <a:solidFill>
            <a:srgbClr val="D8E1E6"/>
          </a:solidFill>
        </p:grpSpPr>
        <p:sp>
          <p:nvSpPr>
            <p:cNvPr id="22" name="Rectangle 21"/>
            <p:cNvSpPr/>
            <p:nvPr/>
          </p:nvSpPr>
          <p:spPr bwMode="gray">
            <a:xfrm>
              <a:off x="0" y="0"/>
              <a:ext cx="193962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1995151" y="0"/>
              <a:ext cx="193960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0" y="6400800"/>
              <a:ext cx="12189396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0" y="0"/>
              <a:ext cx="12189398" cy="19202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21423" y="6556248"/>
            <a:ext cx="2743200" cy="18288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Oracle Confidential – Internal/Restricted/Highly Restricted</a:t>
            </a: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6011" y="6556248"/>
            <a:ext cx="381661" cy="18288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51EAA63-D034-42AE-91FA-B13B9518C7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>
            <a:off x="5376672" y="6556248"/>
            <a:ext cx="3200400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r"/>
            <a:r>
              <a:rPr sz="850" dirty="0">
                <a:solidFill>
                  <a:schemeClr val="tx1"/>
                </a:solidFill>
              </a:rPr>
              <a:t>Copyright © </a:t>
            </a:r>
            <a:r>
              <a:rPr lang="en-US" sz="850" dirty="0" smtClean="0">
                <a:solidFill>
                  <a:schemeClr val="tx1"/>
                </a:solidFill>
              </a:rPr>
              <a:t>2017,</a:t>
            </a:r>
            <a:r>
              <a:rPr sz="850" dirty="0" smtClean="0">
                <a:solidFill>
                  <a:schemeClr val="tx1"/>
                </a:solidFill>
              </a:rPr>
              <a:t> </a:t>
            </a:r>
            <a:r>
              <a:rPr sz="850" dirty="0">
                <a:solidFill>
                  <a:schemeClr val="tx1"/>
                </a:solidFill>
              </a:rPr>
              <a:t>Oracle and/or its affiliates. All rights reserved.  </a:t>
            </a:r>
            <a:r>
              <a:rPr sz="850" dirty="0" smtClean="0">
                <a:solidFill>
                  <a:schemeClr val="tx1"/>
                </a:solidFill>
              </a:rPr>
              <a:t>|</a:t>
            </a:r>
            <a:endParaRPr sz="850" dirty="0">
              <a:solidFill>
                <a:schemeClr val="tx1"/>
              </a:solidFill>
            </a:endParaRPr>
          </a:p>
        </p:txBody>
      </p:sp>
      <p:pic>
        <p:nvPicPr>
          <p:cNvPr id="29" name="Picture 28" descr="Oracle logo in white on red staging background" title="Oracle red badge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" y="6263640"/>
            <a:ext cx="1625138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12188824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gray">
          <a:xfrm>
            <a:off x="193484" y="187146"/>
            <a:ext cx="4572000" cy="6223179"/>
          </a:xfrm>
          <a:prstGeom prst="rect">
            <a:avLst/>
          </a:prstGeom>
          <a:solidFill>
            <a:schemeClr val="bg2">
              <a:lumMod val="10000"/>
              <a:alpha val="8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640080" rIns="274320" bIns="609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defTabSz="914323" fontAlgn="base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</a:pPr>
            <a:endParaRPr lang="en-US" sz="2800" b="1" dirty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12189398" cy="6858000"/>
            <a:chOff x="0" y="0"/>
            <a:chExt cx="12189398" cy="6858000"/>
          </a:xfrm>
          <a:solidFill>
            <a:srgbClr val="D8E1E6"/>
          </a:solidFill>
        </p:grpSpPr>
        <p:sp>
          <p:nvSpPr>
            <p:cNvPr id="14" name="Rectangle 13"/>
            <p:cNvSpPr/>
            <p:nvPr/>
          </p:nvSpPr>
          <p:spPr bwMode="gray">
            <a:xfrm>
              <a:off x="0" y="0"/>
              <a:ext cx="193962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1995151" y="0"/>
              <a:ext cx="193960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0" y="6400800"/>
              <a:ext cx="12189396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0" y="0"/>
              <a:ext cx="12189398" cy="19202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21423" y="6556248"/>
            <a:ext cx="2743200" cy="18288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Oracle Confidential – Internal/Restricted/Highly Restricted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6011" y="6556248"/>
            <a:ext cx="381661" cy="18288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51EAA63-D034-42AE-91FA-B13B9518C7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5376672" y="6556248"/>
            <a:ext cx="3200400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r"/>
            <a:r>
              <a:rPr sz="850" dirty="0">
                <a:solidFill>
                  <a:schemeClr val="tx1"/>
                </a:solidFill>
              </a:rPr>
              <a:t>Copyright © </a:t>
            </a:r>
            <a:r>
              <a:rPr lang="en-US" sz="850" dirty="0" smtClean="0">
                <a:solidFill>
                  <a:schemeClr val="tx1"/>
                </a:solidFill>
              </a:rPr>
              <a:t>2017,</a:t>
            </a:r>
            <a:r>
              <a:rPr sz="850" dirty="0" smtClean="0">
                <a:solidFill>
                  <a:schemeClr val="tx1"/>
                </a:solidFill>
              </a:rPr>
              <a:t> </a:t>
            </a:r>
            <a:r>
              <a:rPr sz="850" dirty="0">
                <a:solidFill>
                  <a:schemeClr val="tx1"/>
                </a:solidFill>
              </a:rPr>
              <a:t>Oracle and/or its affiliates. All rights reserved.  </a:t>
            </a:r>
            <a:r>
              <a:rPr sz="850" dirty="0" smtClean="0">
                <a:solidFill>
                  <a:schemeClr val="tx1"/>
                </a:solidFill>
              </a:rPr>
              <a:t>|</a:t>
            </a:r>
            <a:endParaRPr sz="850" dirty="0">
              <a:solidFill>
                <a:schemeClr val="tx1"/>
              </a:solidFill>
            </a:endParaRPr>
          </a:p>
        </p:txBody>
      </p:sp>
      <p:pic>
        <p:nvPicPr>
          <p:cNvPr id="24" name="Picture 23" descr="Oracle logo in white on red staging background" title="Oracle red badge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" y="6263640"/>
            <a:ext cx="1625138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1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37" y="0"/>
            <a:ext cx="12073388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gray">
          <a:xfrm>
            <a:off x="193484" y="187146"/>
            <a:ext cx="4572000" cy="6223179"/>
          </a:xfrm>
          <a:prstGeom prst="rect">
            <a:avLst/>
          </a:prstGeom>
          <a:solidFill>
            <a:schemeClr val="bg2">
              <a:lumMod val="10000"/>
              <a:alpha val="8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640080" rIns="274320" bIns="609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defTabSz="914323" fontAlgn="base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</a:pPr>
            <a:endParaRPr lang="en-US" sz="2800" b="1" dirty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12189398" cy="6858000"/>
            <a:chOff x="0" y="0"/>
            <a:chExt cx="12189398" cy="6858000"/>
          </a:xfrm>
          <a:solidFill>
            <a:srgbClr val="D8E1E6"/>
          </a:solidFill>
        </p:grpSpPr>
        <p:sp>
          <p:nvSpPr>
            <p:cNvPr id="14" name="Rectangle 13"/>
            <p:cNvSpPr/>
            <p:nvPr/>
          </p:nvSpPr>
          <p:spPr bwMode="gray">
            <a:xfrm>
              <a:off x="0" y="0"/>
              <a:ext cx="193962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1995151" y="0"/>
              <a:ext cx="193960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0" y="6400800"/>
              <a:ext cx="12189396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0" y="0"/>
              <a:ext cx="12189398" cy="19202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21423" y="6556248"/>
            <a:ext cx="2743200" cy="18288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Oracle Confidential – Internal/Restricted/Highly Restricted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6011" y="6556248"/>
            <a:ext cx="381661" cy="18288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51EAA63-D034-42AE-91FA-B13B9518C7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5376672" y="6556248"/>
            <a:ext cx="3200400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r"/>
            <a:r>
              <a:rPr sz="850" dirty="0">
                <a:solidFill>
                  <a:schemeClr val="tx1"/>
                </a:solidFill>
              </a:rPr>
              <a:t>Copyright © </a:t>
            </a:r>
            <a:r>
              <a:rPr lang="en-US" sz="850" dirty="0" smtClean="0">
                <a:solidFill>
                  <a:schemeClr val="tx1"/>
                </a:solidFill>
              </a:rPr>
              <a:t>2017,</a:t>
            </a:r>
            <a:r>
              <a:rPr sz="850" dirty="0" smtClean="0">
                <a:solidFill>
                  <a:schemeClr val="tx1"/>
                </a:solidFill>
              </a:rPr>
              <a:t> </a:t>
            </a:r>
            <a:r>
              <a:rPr sz="850" dirty="0">
                <a:solidFill>
                  <a:schemeClr val="tx1"/>
                </a:solidFill>
              </a:rPr>
              <a:t>Oracle and/or its affiliates. All rights reserved.  </a:t>
            </a:r>
            <a:r>
              <a:rPr sz="850" dirty="0" smtClean="0">
                <a:solidFill>
                  <a:schemeClr val="tx1"/>
                </a:solidFill>
              </a:rPr>
              <a:t>|</a:t>
            </a:r>
            <a:endParaRPr sz="850" dirty="0">
              <a:solidFill>
                <a:schemeClr val="tx1"/>
              </a:solidFill>
            </a:endParaRPr>
          </a:p>
        </p:txBody>
      </p:sp>
      <p:pic>
        <p:nvPicPr>
          <p:cNvPr id="25" name="Picture 24" descr="Oracle logo in white on red staging background" title="Oracle red badge logo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" y="6263640"/>
            <a:ext cx="1625138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151" y="1524001"/>
            <a:ext cx="11126522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8B89-9489-42D6-9032-822DFA46CFA3}" type="datetime1">
              <a:rPr lang="en-IN" smtClean="0"/>
              <a:pPr/>
              <a:t>17-08-2017</a:t>
            </a:fld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6011" y="6556248"/>
            <a:ext cx="381661" cy="18288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51EAA63-D034-42AE-91FA-B13B9518C7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89398" cy="6858000"/>
            <a:chOff x="0" y="0"/>
            <a:chExt cx="12189398" cy="6858000"/>
          </a:xfrm>
          <a:solidFill>
            <a:srgbClr val="D8E1E6"/>
          </a:solidFill>
        </p:grpSpPr>
        <p:sp>
          <p:nvSpPr>
            <p:cNvPr id="17" name="Rectangle 16"/>
            <p:cNvSpPr/>
            <p:nvPr/>
          </p:nvSpPr>
          <p:spPr bwMode="gray">
            <a:xfrm>
              <a:off x="0" y="0"/>
              <a:ext cx="193962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1995151" y="0"/>
              <a:ext cx="193960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0" y="6400800"/>
              <a:ext cx="12189396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0" y="0"/>
              <a:ext cx="12189398" cy="19202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812" y="406400"/>
            <a:ext cx="11125200" cy="889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151" y="1524001"/>
            <a:ext cx="11126522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82130" y="6556248"/>
            <a:ext cx="1226398" cy="18288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21423" y="6556248"/>
            <a:ext cx="2743200" cy="18288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Oracle Confidential – Internal/Restricted/Highly Restricted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6011" y="6556248"/>
            <a:ext cx="381661" cy="18288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51EAA63-D034-42AE-91FA-B13B9518C7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76672" y="6556248"/>
            <a:ext cx="3200400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r"/>
            <a:r>
              <a:rPr sz="850" dirty="0">
                <a:solidFill>
                  <a:schemeClr val="tx1"/>
                </a:solidFill>
              </a:rPr>
              <a:t>Copyright © </a:t>
            </a:r>
            <a:r>
              <a:rPr lang="en-US" sz="850" dirty="0" smtClean="0">
                <a:solidFill>
                  <a:schemeClr val="tx1"/>
                </a:solidFill>
              </a:rPr>
              <a:t>2017,</a:t>
            </a:r>
            <a:r>
              <a:rPr sz="850" dirty="0" smtClean="0">
                <a:solidFill>
                  <a:schemeClr val="tx1"/>
                </a:solidFill>
              </a:rPr>
              <a:t> </a:t>
            </a:r>
            <a:r>
              <a:rPr sz="850" dirty="0">
                <a:solidFill>
                  <a:schemeClr val="tx1"/>
                </a:solidFill>
              </a:rPr>
              <a:t>Oracle and/or its affiliates. All rights reserved.  </a:t>
            </a:r>
            <a:r>
              <a:rPr sz="850" dirty="0" smtClean="0">
                <a:solidFill>
                  <a:schemeClr val="tx1"/>
                </a:solidFill>
              </a:rPr>
              <a:t>|</a:t>
            </a:r>
            <a:endParaRPr sz="850" dirty="0">
              <a:solidFill>
                <a:schemeClr val="tx1"/>
              </a:solidFill>
            </a:endParaRPr>
          </a:p>
        </p:txBody>
      </p:sp>
      <p:pic>
        <p:nvPicPr>
          <p:cNvPr id="16" name="Picture 15" descr="Oracle logo in white on red staging background" title="Oracle red badge logo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" y="6263640"/>
            <a:ext cx="1625138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racle logo in white on red staging backgroun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31801" y="6263640"/>
            <a:ext cx="1624715" cy="594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High Tech and Industrial Manufacturing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Lead-to-cash </a:t>
            </a:r>
            <a:r>
              <a:rPr lang="en-US" dirty="0" smtClean="0">
                <a:solidFill>
                  <a:srgbClr val="FFFFFF"/>
                </a:solidFill>
              </a:rPr>
              <a:t>solution use </a:t>
            </a:r>
            <a:r>
              <a:rPr lang="en-US" dirty="0" smtClean="0">
                <a:solidFill>
                  <a:srgbClr val="FFFFFF"/>
                </a:solidFill>
              </a:rPr>
              <a:t>case </a:t>
            </a:r>
            <a:r>
              <a:rPr lang="en-US" dirty="0" smtClean="0">
                <a:solidFill>
                  <a:srgbClr val="FFFFFF"/>
                </a:solidFill>
              </a:rPr>
              <a:t>examples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gray">
          <a:xfrm>
            <a:off x="10392653" y="187158"/>
            <a:ext cx="1613258" cy="620986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gray">
          <a:xfrm>
            <a:off x="193484" y="187146"/>
            <a:ext cx="4572000" cy="6223179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640080" rIns="274320" bIns="609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defTabSz="914323" fontAlgn="base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US" sz="2400" b="1" dirty="0">
                <a:solidFill>
                  <a:srgbClr val="FFFFFF"/>
                </a:solidFill>
              </a:rPr>
              <a:t>As Trimble expanded to new markets and more remote regions, they needed an easy-to-use tool to help partners get their sales operations up and running quickly</a:t>
            </a:r>
          </a:p>
        </p:txBody>
      </p:sp>
      <p:grpSp>
        <p:nvGrpSpPr>
          <p:cNvPr id="4" name="Group 3"/>
          <p:cNvGrpSpPr/>
          <p:nvPr/>
        </p:nvGrpSpPr>
        <p:grpSpPr bwMode="gray">
          <a:xfrm>
            <a:off x="5364171" y="3514785"/>
            <a:ext cx="6292816" cy="2248158"/>
            <a:chOff x="5364171" y="3514785"/>
            <a:chExt cx="6292816" cy="2248158"/>
          </a:xfrm>
        </p:grpSpPr>
        <p:sp>
          <p:nvSpPr>
            <p:cNvPr id="42" name="Rounded Rectangle 29"/>
            <p:cNvSpPr/>
            <p:nvPr/>
          </p:nvSpPr>
          <p:spPr bwMode="gray">
            <a:xfrm>
              <a:off x="5364171" y="3514785"/>
              <a:ext cx="6292816" cy="22481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5000"/>
                    <a:lumMod val="48000"/>
                    <a:lumOff val="52000"/>
                  </a:schemeClr>
                </a:gs>
                <a:gs pos="65000">
                  <a:srgbClr val="FFFFFF"/>
                </a:gs>
                <a:gs pos="100000">
                  <a:srgbClr val="FFFFFF">
                    <a:shade val="100000"/>
                    <a:satMod val="115000"/>
                    <a:alpha val="47000"/>
                  </a:srgbClr>
                </a:gs>
              </a:gsLst>
              <a:lin ang="600000" scaled="0"/>
              <a:tileRect/>
            </a:gra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0" tIns="91440" rIns="27432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</a:pPr>
              <a:r>
                <a:rPr lang="en-US" sz="2000" b="1" dirty="0">
                  <a:solidFill>
                    <a:schemeClr val="accent1"/>
                  </a:solidFill>
                </a:rPr>
                <a:t>CUSTOMER PERSPECTIVE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</a:pP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Oracle streamlines the entire opportunity-to-quote-to-order process enabling us to deliver 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/>
              </a:r>
              <a:b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a 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superior customer experience through 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/>
              </a:r>
              <a:b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all 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channels.”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</a:pPr>
              <a:r>
                <a:rPr lang="en-US" sz="1700" dirty="0" smtClean="0">
                  <a:solidFill>
                    <a:schemeClr val="tx1">
                      <a:lumMod val="50000"/>
                    </a:schemeClr>
                  </a:solidFill>
                </a:rPr>
                <a:t>Angela </a:t>
              </a:r>
              <a:r>
                <a:rPr lang="en-US" sz="1700" dirty="0">
                  <a:solidFill>
                    <a:schemeClr val="tx1">
                      <a:lumMod val="50000"/>
                    </a:schemeClr>
                  </a:solidFill>
                </a:rPr>
                <a:t>Driver, Director, Business Systems and Service</a:t>
              </a:r>
            </a:p>
          </p:txBody>
        </p:sp>
        <p:grpSp>
          <p:nvGrpSpPr>
            <p:cNvPr id="50" name="Group 49"/>
            <p:cNvGrpSpPr/>
            <p:nvPr/>
          </p:nvGrpSpPr>
          <p:grpSpPr bwMode="gray">
            <a:xfrm>
              <a:off x="5506935" y="3711003"/>
              <a:ext cx="473160" cy="370291"/>
              <a:chOff x="6325955" y="3395252"/>
              <a:chExt cx="473160" cy="333364"/>
            </a:xfrm>
          </p:grpSpPr>
          <p:sp>
            <p:nvSpPr>
              <p:cNvPr id="51" name="Freeform 7"/>
              <p:cNvSpPr>
                <a:spLocks/>
              </p:cNvSpPr>
              <p:nvPr/>
            </p:nvSpPr>
            <p:spPr bwMode="gray">
              <a:xfrm flipH="1">
                <a:off x="6325955" y="3395255"/>
                <a:ext cx="220504" cy="333361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8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6" y="223"/>
                      <a:pt x="55" y="249"/>
                      <a:pt x="38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7" y="142"/>
                      <a:pt x="182" y="115"/>
                    </a:cubicBezTo>
                    <a:cubicBezTo>
                      <a:pt x="183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10"/>
              <p:cNvSpPr>
                <a:spLocks/>
              </p:cNvSpPr>
              <p:nvPr/>
            </p:nvSpPr>
            <p:spPr bwMode="gray">
              <a:xfrm flipH="1">
                <a:off x="6578611" y="3395252"/>
                <a:ext cx="220504" cy="333361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9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7" y="223"/>
                      <a:pt x="55" y="249"/>
                      <a:pt x="39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8" y="142"/>
                      <a:pt x="182" y="115"/>
                    </a:cubicBezTo>
                    <a:cubicBezTo>
                      <a:pt x="184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0" name="Freeform 7"/>
          <p:cNvSpPr>
            <a:spLocks/>
          </p:cNvSpPr>
          <p:nvPr/>
        </p:nvSpPr>
        <p:spPr bwMode="gray">
          <a:xfrm>
            <a:off x="11246337" y="5232101"/>
            <a:ext cx="220504" cy="370287"/>
          </a:xfrm>
          <a:custGeom>
            <a:avLst/>
            <a:gdLst>
              <a:gd name="T0" fmla="*/ 184 w 184"/>
              <a:gd name="T1" fmla="*/ 95 h 277"/>
              <a:gd name="T2" fmla="*/ 92 w 184"/>
              <a:gd name="T3" fmla="*/ 0 h 277"/>
              <a:gd name="T4" fmla="*/ 0 w 184"/>
              <a:gd name="T5" fmla="*/ 95 h 277"/>
              <a:gd name="T6" fmla="*/ 83 w 184"/>
              <a:gd name="T7" fmla="*/ 190 h 277"/>
              <a:gd name="T8" fmla="*/ 38 w 184"/>
              <a:gd name="T9" fmla="*/ 265 h 277"/>
              <a:gd name="T10" fmla="*/ 45 w 184"/>
              <a:gd name="T11" fmla="*/ 275 h 277"/>
              <a:gd name="T12" fmla="*/ 182 w 184"/>
              <a:gd name="T13" fmla="*/ 115 h 277"/>
              <a:gd name="T14" fmla="*/ 184 w 184"/>
              <a:gd name="T15" fmla="*/ 95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277">
                <a:moveTo>
                  <a:pt x="184" y="95"/>
                </a:moveTo>
                <a:cubicBezTo>
                  <a:pt x="184" y="43"/>
                  <a:pt x="143" y="0"/>
                  <a:pt x="92" y="0"/>
                </a:cubicBezTo>
                <a:cubicBezTo>
                  <a:pt x="41" y="0"/>
                  <a:pt x="0" y="43"/>
                  <a:pt x="0" y="95"/>
                </a:cubicBezTo>
                <a:cubicBezTo>
                  <a:pt x="0" y="145"/>
                  <a:pt x="36" y="186"/>
                  <a:pt x="83" y="190"/>
                </a:cubicBezTo>
                <a:cubicBezTo>
                  <a:pt x="76" y="223"/>
                  <a:pt x="55" y="249"/>
                  <a:pt x="38" y="265"/>
                </a:cubicBezTo>
                <a:cubicBezTo>
                  <a:pt x="34" y="270"/>
                  <a:pt x="39" y="277"/>
                  <a:pt x="45" y="275"/>
                </a:cubicBezTo>
                <a:cubicBezTo>
                  <a:pt x="154" y="236"/>
                  <a:pt x="177" y="142"/>
                  <a:pt x="182" y="115"/>
                </a:cubicBezTo>
                <a:cubicBezTo>
                  <a:pt x="183" y="109"/>
                  <a:pt x="184" y="102"/>
                  <a:pt x="184" y="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10"/>
          <p:cNvSpPr>
            <a:spLocks/>
          </p:cNvSpPr>
          <p:nvPr/>
        </p:nvSpPr>
        <p:spPr bwMode="gray">
          <a:xfrm>
            <a:off x="10993681" y="5232101"/>
            <a:ext cx="220504" cy="370287"/>
          </a:xfrm>
          <a:custGeom>
            <a:avLst/>
            <a:gdLst>
              <a:gd name="T0" fmla="*/ 184 w 184"/>
              <a:gd name="T1" fmla="*/ 95 h 277"/>
              <a:gd name="T2" fmla="*/ 92 w 184"/>
              <a:gd name="T3" fmla="*/ 0 h 277"/>
              <a:gd name="T4" fmla="*/ 0 w 184"/>
              <a:gd name="T5" fmla="*/ 95 h 277"/>
              <a:gd name="T6" fmla="*/ 83 w 184"/>
              <a:gd name="T7" fmla="*/ 190 h 277"/>
              <a:gd name="T8" fmla="*/ 39 w 184"/>
              <a:gd name="T9" fmla="*/ 265 h 277"/>
              <a:gd name="T10" fmla="*/ 45 w 184"/>
              <a:gd name="T11" fmla="*/ 275 h 277"/>
              <a:gd name="T12" fmla="*/ 182 w 184"/>
              <a:gd name="T13" fmla="*/ 115 h 277"/>
              <a:gd name="T14" fmla="*/ 184 w 184"/>
              <a:gd name="T15" fmla="*/ 95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277">
                <a:moveTo>
                  <a:pt x="184" y="95"/>
                </a:moveTo>
                <a:cubicBezTo>
                  <a:pt x="184" y="43"/>
                  <a:pt x="143" y="0"/>
                  <a:pt x="92" y="0"/>
                </a:cubicBezTo>
                <a:cubicBezTo>
                  <a:pt x="41" y="0"/>
                  <a:pt x="0" y="43"/>
                  <a:pt x="0" y="95"/>
                </a:cubicBezTo>
                <a:cubicBezTo>
                  <a:pt x="0" y="145"/>
                  <a:pt x="36" y="186"/>
                  <a:pt x="83" y="190"/>
                </a:cubicBezTo>
                <a:cubicBezTo>
                  <a:pt x="77" y="223"/>
                  <a:pt x="55" y="249"/>
                  <a:pt x="39" y="265"/>
                </a:cubicBezTo>
                <a:cubicBezTo>
                  <a:pt x="34" y="270"/>
                  <a:pt x="39" y="277"/>
                  <a:pt x="45" y="275"/>
                </a:cubicBezTo>
                <a:cubicBezTo>
                  <a:pt x="154" y="236"/>
                  <a:pt x="178" y="142"/>
                  <a:pt x="182" y="115"/>
                </a:cubicBezTo>
                <a:cubicBezTo>
                  <a:pt x="184" y="109"/>
                  <a:pt x="184" y="102"/>
                  <a:pt x="184" y="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 bwMode="gray"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rgbClr val="4E5052"/>
                </a:solidFill>
              </a:defRPr>
            </a:lvl1pPr>
          </a:lstStyle>
          <a:p>
            <a:fld id="{C51EAA63-D034-42AE-91FA-B13B9518C7BE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 bwMode="gray">
          <a:xfrm>
            <a:off x="507414" y="3104301"/>
            <a:ext cx="3956957" cy="2892169"/>
            <a:chOff x="413169" y="3104301"/>
            <a:chExt cx="3956957" cy="2892169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gray">
            <a:xfrm>
              <a:off x="413170" y="4579484"/>
              <a:ext cx="3947314" cy="1416986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0" tIns="91440" rIns="0" bIns="91440" anchor="ctr" anchorCtr="0">
              <a:noAutofit/>
            </a:bodyPr>
            <a:lstStyle/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4000" b="1" dirty="0" smtClean="0">
                  <a:solidFill>
                    <a:srgbClr val="FFFFFF"/>
                  </a:solidFill>
                </a:rPr>
                <a:t>10</a:t>
              </a:r>
              <a:r>
                <a:rPr lang="en-US" sz="4000" b="1" dirty="0">
                  <a:solidFill>
                    <a:srgbClr val="FFFFFF"/>
                  </a:solidFill>
                </a:rPr>
                <a:t>% to 15% </a:t>
              </a:r>
              <a:r>
                <a:rPr lang="en-US" sz="4000" b="1" dirty="0" smtClean="0">
                  <a:solidFill>
                    <a:srgbClr val="FFFFFF"/>
                  </a:solidFill>
                </a:rPr>
                <a:t/>
              </a:r>
              <a:br>
                <a:rPr lang="en-US" sz="4000" b="1" dirty="0" smtClean="0">
                  <a:solidFill>
                    <a:srgbClr val="FFFFFF"/>
                  </a:solidFill>
                </a:rPr>
              </a:br>
              <a:r>
                <a:rPr lang="en-US" sz="1300" dirty="0">
                  <a:solidFill>
                    <a:srgbClr val="FFFFFF"/>
                  </a:solidFill>
                </a:rPr>
                <a:t>incremental revenue for </a:t>
              </a:r>
              <a:r>
                <a:rPr lang="en-US" sz="1300" dirty="0" smtClean="0">
                  <a:solidFill>
                    <a:srgbClr val="FFFFFF"/>
                  </a:solidFill>
                </a:rPr>
                <a:t>Trimble.</a:t>
              </a:r>
              <a:endParaRPr lang="en-US" sz="1300" dirty="0">
                <a:solidFill>
                  <a:srgbClr val="FFFFFF"/>
                </a:solidFill>
              </a:endParaRPr>
            </a:p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1300" dirty="0">
                  <a:solidFill>
                    <a:srgbClr val="FFFFFF"/>
                  </a:solidFill>
                </a:rPr>
                <a:t>Enabled Trimble to go directly to the consumer working with their channel partners, lowering the cost of the sale and enabling more low- or no-touch sales</a:t>
              </a: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gray">
            <a:xfrm>
              <a:off x="413169" y="3104301"/>
              <a:ext cx="3956957" cy="1278134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91440" tIns="91440" rIns="91440" bIns="91440" anchor="ctr" anchorCtr="0">
              <a:noAutofit/>
            </a:bodyPr>
            <a:lstStyle/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4800" b="1" dirty="0" smtClean="0">
                  <a:solidFill>
                    <a:srgbClr val="FFFFFF"/>
                  </a:solidFill>
                </a:rPr>
                <a:t>80%</a:t>
              </a:r>
              <a:endParaRPr lang="en-US" sz="4800" b="1" dirty="0">
                <a:solidFill>
                  <a:srgbClr val="FFFFFF"/>
                </a:solidFill>
              </a:endParaRPr>
            </a:p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1300" dirty="0">
                  <a:solidFill>
                    <a:srgbClr val="FFFFFF"/>
                  </a:solidFill>
                </a:rPr>
                <a:t>of its SITECH channel partner </a:t>
              </a:r>
              <a:r>
                <a:rPr lang="en-US" sz="1300" dirty="0" smtClean="0">
                  <a:solidFill>
                    <a:srgbClr val="FFFFFF"/>
                  </a:solidFill>
                </a:rPr>
                <a:t>base </a:t>
              </a:r>
              <a:r>
                <a:rPr lang="en-US" sz="1300" dirty="0">
                  <a:solidFill>
                    <a:srgbClr val="FFFFFF"/>
                  </a:solidFill>
                </a:rPr>
                <a:t>no longer </a:t>
              </a:r>
              <a:r>
                <a:rPr lang="en-US" sz="1300" dirty="0" smtClean="0">
                  <a:solidFill>
                    <a:srgbClr val="FFFFFF"/>
                  </a:solidFill>
                </a:rPr>
                <a:t/>
              </a:r>
              <a:br>
                <a:rPr lang="en-US" sz="1300" dirty="0" smtClean="0">
                  <a:solidFill>
                    <a:srgbClr val="FFFFFF"/>
                  </a:solidFill>
                </a:rPr>
              </a:br>
              <a:r>
                <a:rPr lang="en-US" sz="1300" dirty="0" smtClean="0">
                  <a:solidFill>
                    <a:srgbClr val="FFFFFF"/>
                  </a:solidFill>
                </a:rPr>
                <a:t>needs </a:t>
              </a:r>
              <a:r>
                <a:rPr lang="en-US" sz="1300" dirty="0">
                  <a:solidFill>
                    <a:srgbClr val="FFFFFF"/>
                  </a:solidFill>
                </a:rPr>
                <a:t>assistance from Trimble’s account team </a:t>
              </a:r>
              <a:r>
                <a:rPr lang="en-US" sz="1300" dirty="0" smtClean="0">
                  <a:solidFill>
                    <a:srgbClr val="FFFFFF"/>
                  </a:solidFill>
                </a:rPr>
                <a:t/>
              </a:r>
              <a:br>
                <a:rPr lang="en-US" sz="1300" dirty="0" smtClean="0">
                  <a:solidFill>
                    <a:srgbClr val="FFFFFF"/>
                  </a:solidFill>
                </a:rPr>
              </a:br>
              <a:r>
                <a:rPr lang="en-US" sz="1300" dirty="0" smtClean="0">
                  <a:solidFill>
                    <a:srgbClr val="FFFFFF"/>
                  </a:solidFill>
                </a:rPr>
                <a:t>to </a:t>
              </a:r>
              <a:r>
                <a:rPr lang="en-US" sz="1300" dirty="0">
                  <a:solidFill>
                    <a:srgbClr val="FFFFFF"/>
                  </a:solidFill>
                </a:rPr>
                <a:t>build quotations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502784" y="334044"/>
            <a:ext cx="1392997" cy="3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 flipH="1">
            <a:off x="193483" y="187146"/>
            <a:ext cx="11801856" cy="622317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 bwMode="gray">
          <a:xfrm>
            <a:off x="0" y="0"/>
            <a:ext cx="4917884" cy="6858000"/>
          </a:xfrm>
          <a:prstGeom prst="rect">
            <a:avLst/>
          </a:prstGeom>
          <a:solidFill>
            <a:schemeClr val="bg2">
              <a:lumMod val="10000"/>
              <a:alpha val="58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640080" rIns="274320" bIns="609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defTabSz="914323" fontAlgn="base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</a:pP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gray">
          <a:xfrm>
            <a:off x="193484" y="187146"/>
            <a:ext cx="4572000" cy="6223179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640080" rIns="274320" bIns="609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defTabSz="914323" fontAlgn="base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US" sz="2800" b="1" dirty="0" smtClean="0">
                <a:solidFill>
                  <a:srgbClr val="FFFFFF"/>
                </a:solidFill>
              </a:rPr>
              <a:t>Flowserve Conquers Product Quoting Complexity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13" name="Picture 12" descr="Oracle logo in white on red staging backgroun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30352" y="6263640"/>
            <a:ext cx="1625138" cy="59436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 bwMode="gray">
          <a:xfrm>
            <a:off x="505827" y="2981749"/>
            <a:ext cx="3947314" cy="3014720"/>
            <a:chOff x="413170" y="2981749"/>
            <a:chExt cx="3947314" cy="3014720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gray">
            <a:xfrm>
              <a:off x="413170" y="4826918"/>
              <a:ext cx="3947314" cy="1169551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0" tIns="91440" rIns="0" bIns="91440" anchor="ctr" anchorCtr="0">
              <a:noAutofit/>
            </a:bodyPr>
            <a:lstStyle/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1600" dirty="0" smtClean="0">
                  <a:solidFill>
                    <a:schemeClr val="bg1"/>
                  </a:solidFill>
                </a:rPr>
                <a:t>Created </a:t>
              </a:r>
              <a:r>
                <a:rPr lang="en-US" sz="1600" dirty="0">
                  <a:solidFill>
                    <a:schemeClr val="bg1"/>
                  </a:solidFill>
                </a:rPr>
                <a:t>a single enriched view </a:t>
              </a:r>
              <a:r>
                <a:rPr lang="en-US" sz="1600" dirty="0" smtClean="0">
                  <a:solidFill>
                    <a:schemeClr val="bg1"/>
                  </a:solidFill>
                </a:rPr>
                <a:t/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of the </a:t>
              </a:r>
              <a:r>
                <a:rPr lang="en-US" sz="1600" dirty="0">
                  <a:solidFill>
                    <a:schemeClr val="bg1"/>
                  </a:solidFill>
                </a:rPr>
                <a:t>customer shared by </a:t>
              </a:r>
              <a:r>
                <a:rPr lang="en-US" sz="1600" dirty="0" smtClean="0">
                  <a:solidFill>
                    <a:schemeClr val="bg1"/>
                  </a:solidFill>
                </a:rPr>
                <a:t/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4800" b="1" dirty="0" smtClean="0">
                  <a:solidFill>
                    <a:schemeClr val="bg1"/>
                  </a:solidFill>
                </a:rPr>
                <a:t>5,000</a:t>
              </a:r>
              <a:r>
                <a:rPr lang="en-US" sz="1600" dirty="0" smtClean="0">
                  <a:solidFill>
                    <a:schemeClr val="bg1"/>
                  </a:solidFill>
                </a:rPr>
                <a:t> users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gray">
            <a:xfrm>
              <a:off x="413170" y="2981749"/>
              <a:ext cx="1828800" cy="1600200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91440" tIns="91440" rIns="91440" bIns="91440" anchor="ctr" anchorCtr="0">
              <a:noAutofit/>
            </a:bodyPr>
            <a:lstStyle/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1600" dirty="0" smtClean="0">
                  <a:solidFill>
                    <a:schemeClr val="bg1"/>
                  </a:solidFill>
                </a:rPr>
                <a:t>Accelerated customer quotes to </a:t>
              </a:r>
              <a:r>
                <a:rPr lang="en-US" sz="4800" b="1" dirty="0">
                  <a:solidFill>
                    <a:srgbClr val="FFFFFF"/>
                  </a:solidFill>
                </a:rPr>
                <a:t>95%</a:t>
              </a:r>
            </a:p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1600" dirty="0" smtClean="0">
                  <a:solidFill>
                    <a:schemeClr val="bg1"/>
                  </a:solidFill>
                </a:rPr>
                <a:t>on time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gray">
            <a:xfrm>
              <a:off x="2531684" y="2981749"/>
              <a:ext cx="1828800" cy="1600200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91440" tIns="91440" rIns="91440" bIns="91440" anchor="ctr" anchorCtr="0">
              <a:noAutofit/>
            </a:bodyPr>
            <a:lstStyle/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4800" b="1" dirty="0" smtClean="0">
                  <a:solidFill>
                    <a:srgbClr val="FFFFFF"/>
                  </a:solidFill>
                </a:rPr>
                <a:t>300</a:t>
              </a:r>
              <a:r>
                <a:rPr lang="en-US" sz="4800" b="1" dirty="0">
                  <a:solidFill>
                    <a:srgbClr val="FFFFFF"/>
                  </a:solidFill>
                </a:rPr>
                <a:t>%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increase in quote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cvolume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 bwMode="gray">
          <a:xfrm>
            <a:off x="5364171" y="3200400"/>
            <a:ext cx="6189654" cy="3003886"/>
            <a:chOff x="5364171" y="3200400"/>
            <a:chExt cx="6189654" cy="3003886"/>
          </a:xfrm>
        </p:grpSpPr>
        <p:sp>
          <p:nvSpPr>
            <p:cNvPr id="29" name="Rounded Rectangle 29"/>
            <p:cNvSpPr/>
            <p:nvPr/>
          </p:nvSpPr>
          <p:spPr bwMode="gray">
            <a:xfrm>
              <a:off x="5364171" y="3200400"/>
              <a:ext cx="6189654" cy="300388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5000"/>
                    <a:lumMod val="48000"/>
                    <a:lumOff val="52000"/>
                  </a:schemeClr>
                </a:gs>
                <a:gs pos="65000">
                  <a:srgbClr val="FFFFFF"/>
                </a:gs>
                <a:gs pos="100000">
                  <a:srgbClr val="FFFFFF">
                    <a:shade val="100000"/>
                    <a:satMod val="115000"/>
                    <a:alpha val="47000"/>
                  </a:srgbClr>
                </a:gs>
              </a:gsLst>
              <a:lin ang="600000" scaled="0"/>
              <a:tileRect/>
            </a:gra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0" tIns="91440" rIns="9144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</a:pPr>
              <a:r>
                <a:rPr lang="en-US" sz="2000" b="1" dirty="0">
                  <a:solidFill>
                    <a:schemeClr val="accent1"/>
                  </a:solidFill>
                </a:rPr>
                <a:t>CUSTOMER PERSPECTIVE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</a:pP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Oracle ALLOWS Flowserve to sell more effectively while delivering a superior </a:t>
              </a:r>
              <a:r>
                <a:rPr lang="en-US" sz="2000">
                  <a:solidFill>
                    <a:schemeClr val="tx1">
                      <a:lumMod val="50000"/>
                    </a:schemeClr>
                  </a:solidFill>
                </a:rPr>
                <a:t>customer </a:t>
              </a:r>
              <a:r>
                <a:rPr lang="en-US" sz="2000" smtClean="0">
                  <a:solidFill>
                    <a:schemeClr val="tx1">
                      <a:lumMod val="50000"/>
                    </a:schemeClr>
                  </a:solidFill>
                </a:rPr>
                <a:t>experience</a:t>
              </a:r>
              <a:endParaRPr lang="en-US" sz="20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</a:pPr>
              <a:r>
                <a:rPr lang="en-US" sz="1700" dirty="0">
                  <a:solidFill>
                    <a:schemeClr val="tx1">
                      <a:lumMod val="50000"/>
                    </a:schemeClr>
                  </a:solidFill>
                </a:rPr>
                <a:t>Daniel </a:t>
              </a:r>
              <a:r>
                <a:rPr lang="en-US" sz="1700" dirty="0" err="1" smtClean="0">
                  <a:solidFill>
                    <a:schemeClr val="tx1">
                      <a:lumMod val="50000"/>
                    </a:schemeClr>
                  </a:solidFill>
                </a:rPr>
                <a:t>Wiegand</a:t>
              </a:r>
              <a:r>
                <a:rPr lang="en-US" sz="1700" dirty="0" smtClean="0">
                  <a:solidFill>
                    <a:schemeClr val="tx1">
                      <a:lumMod val="50000"/>
                    </a:schemeClr>
                  </a:solidFill>
                </a:rPr>
                <a:t/>
              </a:r>
              <a:br>
                <a:rPr lang="en-US" sz="1700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sz="1700" dirty="0" smtClean="0">
                  <a:solidFill>
                    <a:schemeClr val="tx1">
                      <a:lumMod val="50000"/>
                    </a:schemeClr>
                  </a:solidFill>
                </a:rPr>
                <a:t>Director </a:t>
              </a:r>
              <a:r>
                <a:rPr lang="en-US" sz="1700" dirty="0">
                  <a:solidFill>
                    <a:schemeClr val="tx1">
                      <a:lumMod val="50000"/>
                    </a:schemeClr>
                  </a:solidFill>
                </a:rPr>
                <a:t>of IT</a:t>
              </a:r>
            </a:p>
          </p:txBody>
        </p:sp>
        <p:grpSp>
          <p:nvGrpSpPr>
            <p:cNvPr id="28" name="Group 27"/>
            <p:cNvGrpSpPr/>
            <p:nvPr/>
          </p:nvGrpSpPr>
          <p:grpSpPr bwMode="gray">
            <a:xfrm>
              <a:off x="5506935" y="3729888"/>
              <a:ext cx="473160" cy="370293"/>
              <a:chOff x="6325955" y="3348477"/>
              <a:chExt cx="473160" cy="333366"/>
            </a:xfrm>
          </p:grpSpPr>
          <p:sp>
            <p:nvSpPr>
              <p:cNvPr id="33" name="Freeform 7"/>
              <p:cNvSpPr>
                <a:spLocks/>
              </p:cNvSpPr>
              <p:nvPr/>
            </p:nvSpPr>
            <p:spPr bwMode="gray">
              <a:xfrm flipH="1">
                <a:off x="6325955" y="3348482"/>
                <a:ext cx="220504" cy="333361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8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6" y="223"/>
                      <a:pt x="55" y="249"/>
                      <a:pt x="38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7" y="142"/>
                      <a:pt x="182" y="115"/>
                    </a:cubicBezTo>
                    <a:cubicBezTo>
                      <a:pt x="183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gray">
              <a:xfrm flipH="1">
                <a:off x="6578611" y="3348477"/>
                <a:ext cx="220504" cy="333361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9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7" y="223"/>
                      <a:pt x="55" y="249"/>
                      <a:pt x="39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8" y="142"/>
                      <a:pt x="182" y="115"/>
                    </a:cubicBezTo>
                    <a:cubicBezTo>
                      <a:pt x="184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 bwMode="gray">
            <a:xfrm>
              <a:off x="10993681" y="5567556"/>
              <a:ext cx="473160" cy="370287"/>
              <a:chOff x="10899603" y="5377721"/>
              <a:chExt cx="473160" cy="370287"/>
            </a:xfrm>
          </p:grpSpPr>
          <p:sp>
            <p:nvSpPr>
              <p:cNvPr id="39" name="Freeform 7"/>
              <p:cNvSpPr>
                <a:spLocks/>
              </p:cNvSpPr>
              <p:nvPr/>
            </p:nvSpPr>
            <p:spPr bwMode="gray">
              <a:xfrm>
                <a:off x="11152259" y="5377721"/>
                <a:ext cx="220504" cy="370287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8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6" y="223"/>
                      <a:pt x="55" y="249"/>
                      <a:pt x="38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7" y="142"/>
                      <a:pt x="182" y="115"/>
                    </a:cubicBezTo>
                    <a:cubicBezTo>
                      <a:pt x="183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gray">
              <a:xfrm>
                <a:off x="10899603" y="5377721"/>
                <a:ext cx="220504" cy="370287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9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7" y="223"/>
                      <a:pt x="55" y="249"/>
                      <a:pt x="39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8" y="142"/>
                      <a:pt x="182" y="115"/>
                    </a:cubicBezTo>
                    <a:cubicBezTo>
                      <a:pt x="184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 bwMode="gray">
          <a:xfrm>
            <a:off x="10187058" y="445531"/>
            <a:ext cx="1477425" cy="728550"/>
            <a:chOff x="557934" y="3061370"/>
            <a:chExt cx="1772591" cy="874103"/>
          </a:xfrm>
        </p:grpSpPr>
        <p:sp>
          <p:nvSpPr>
            <p:cNvPr id="24" name="Rectangle 23"/>
            <p:cNvSpPr/>
            <p:nvPr/>
          </p:nvSpPr>
          <p:spPr bwMode="gray">
            <a:xfrm>
              <a:off x="557934" y="3061370"/>
              <a:ext cx="1772591" cy="874103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728">
                <a:lnSpc>
                  <a:spcPct val="90000"/>
                </a:lnSpc>
              </a:pPr>
              <a:endParaRPr lang="en-US" sz="1900">
                <a:solidFill>
                  <a:srgbClr val="FFFFFF"/>
                </a:solidFill>
              </a:endParaRPr>
            </a:p>
          </p:txBody>
        </p:sp>
        <p:pic>
          <p:nvPicPr>
            <p:cNvPr id="25" name="Picture Placeholder 1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146" b="-22146"/>
            <a:stretch/>
          </p:blipFill>
          <p:spPr bwMode="gray">
            <a:xfrm>
              <a:off x="768837" y="3137675"/>
              <a:ext cx="1384303" cy="73497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 bwMode="gray">
          <a:xfrm>
            <a:off x="0" y="0"/>
            <a:ext cx="12189398" cy="6858000"/>
            <a:chOff x="0" y="0"/>
            <a:chExt cx="12189398" cy="6858000"/>
          </a:xfrm>
          <a:solidFill>
            <a:srgbClr val="D8E1E6"/>
          </a:solidFill>
        </p:grpSpPr>
        <p:sp>
          <p:nvSpPr>
            <p:cNvPr id="31" name="Rectangle 30"/>
            <p:cNvSpPr/>
            <p:nvPr/>
          </p:nvSpPr>
          <p:spPr bwMode="gray">
            <a:xfrm>
              <a:off x="0" y="0"/>
              <a:ext cx="193962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1"/>
              <a:endParaRPr sz="1900" dirty="0">
                <a:solidFill>
                  <a:srgbClr val="FFFFFF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gray">
            <a:xfrm>
              <a:off x="11995151" y="0"/>
              <a:ext cx="193960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1"/>
              <a:endParaRPr sz="1900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gray">
            <a:xfrm>
              <a:off x="0" y="6400800"/>
              <a:ext cx="12189396" cy="4572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1"/>
              <a:endParaRPr sz="1900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0" y="0"/>
              <a:ext cx="12189398" cy="19202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1"/>
              <a:endParaRPr sz="19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1" name="Picture 40" descr="Oracle logo in white on red staging backgroun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30353" y="6263640"/>
            <a:ext cx="1625138" cy="594360"/>
          </a:xfrm>
          <a:prstGeom prst="rect">
            <a:avLst/>
          </a:prstGeom>
        </p:spPr>
      </p:pic>
      <p:sp>
        <p:nvSpPr>
          <p:cNvPr id="4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76011" y="6556248"/>
            <a:ext cx="381661" cy="18288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51EAA63-D034-42AE-91FA-B13B9518C7B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5" name="TextBox 44"/>
          <p:cNvSpPr txBox="1"/>
          <p:nvPr/>
        </p:nvSpPr>
        <p:spPr bwMode="gray">
          <a:xfrm>
            <a:off x="5376672" y="6556248"/>
            <a:ext cx="3200400" cy="18288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r"/>
            <a:r>
              <a:rPr sz="850" dirty="0">
                <a:solidFill>
                  <a:schemeClr val="tx1"/>
                </a:solidFill>
              </a:rPr>
              <a:t>Copyright © </a:t>
            </a:r>
            <a:r>
              <a:rPr lang="en-US" sz="850" dirty="0">
                <a:solidFill>
                  <a:schemeClr val="tx1"/>
                </a:solidFill>
              </a:rPr>
              <a:t>2017,</a:t>
            </a:r>
            <a:r>
              <a:rPr sz="850" dirty="0">
                <a:solidFill>
                  <a:schemeClr val="tx1"/>
                </a:solidFill>
              </a:rPr>
              <a:t> Oracle and/or its affiliates.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1617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gray">
          <a:xfrm>
            <a:off x="10392653" y="187158"/>
            <a:ext cx="1613258" cy="620986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gray">
          <a:xfrm>
            <a:off x="183825" y="187146"/>
            <a:ext cx="4572000" cy="6223179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640080" rIns="274320" bIns="609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defTabSz="914323" fontAlgn="base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US" sz="2400" b="1" dirty="0" smtClean="0">
                <a:solidFill>
                  <a:srgbClr val="FFFFFF"/>
                </a:solidFill>
              </a:rPr>
              <a:t>Replaced hard to maintain, custom built, legacy applications with a </a:t>
            </a:r>
            <a:r>
              <a:rPr lang="en-US" sz="2400" b="1" dirty="0">
                <a:solidFill>
                  <a:srgbClr val="FFFFFF"/>
                </a:solidFill>
              </a:rPr>
              <a:t>more cost effective </a:t>
            </a:r>
            <a:r>
              <a:rPr lang="en-US" sz="2400" b="1" dirty="0" smtClean="0">
                <a:solidFill>
                  <a:srgbClr val="FFFFFF"/>
                </a:solidFill>
              </a:rPr>
              <a:t>cloud </a:t>
            </a:r>
            <a:r>
              <a:rPr lang="en-US" sz="2400" b="1" dirty="0">
                <a:solidFill>
                  <a:srgbClr val="FFFFFF"/>
                </a:solidFill>
              </a:rPr>
              <a:t>based solution that could scale</a:t>
            </a:r>
          </a:p>
        </p:txBody>
      </p:sp>
      <p:grpSp>
        <p:nvGrpSpPr>
          <p:cNvPr id="4" name="Group 3"/>
          <p:cNvGrpSpPr/>
          <p:nvPr/>
        </p:nvGrpSpPr>
        <p:grpSpPr bwMode="gray">
          <a:xfrm>
            <a:off x="5364171" y="3443970"/>
            <a:ext cx="6189654" cy="2431110"/>
            <a:chOff x="5364171" y="3443970"/>
            <a:chExt cx="6189654" cy="2431110"/>
          </a:xfrm>
        </p:grpSpPr>
        <p:sp>
          <p:nvSpPr>
            <p:cNvPr id="29" name="Rounded Rectangle 29"/>
            <p:cNvSpPr/>
            <p:nvPr/>
          </p:nvSpPr>
          <p:spPr bwMode="gray">
            <a:xfrm>
              <a:off x="5364171" y="3443970"/>
              <a:ext cx="6189654" cy="243111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5000"/>
                    <a:lumMod val="48000"/>
                    <a:lumOff val="52000"/>
                  </a:schemeClr>
                </a:gs>
                <a:gs pos="65000">
                  <a:srgbClr val="FFFFFF"/>
                </a:gs>
                <a:gs pos="100000">
                  <a:srgbClr val="FFFFFF">
                    <a:shade val="100000"/>
                    <a:satMod val="115000"/>
                    <a:alpha val="47000"/>
                  </a:srgbClr>
                </a:gs>
              </a:gsLst>
              <a:lin ang="600000" scaled="0"/>
              <a:tileRect/>
            </a:gra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0" tIns="91440" rIns="27432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</a:pPr>
              <a:r>
                <a:rPr lang="en-US" sz="2000" b="1" dirty="0">
                  <a:solidFill>
                    <a:schemeClr val="accent1"/>
                  </a:solidFill>
                </a:rPr>
                <a:t>CUSTOMER PERSPECTIVE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</a:pP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From the time we start marketing through selling and providing services, we use Oracle Marketing Cloud to 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generate 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leads, Sales Cloud for partner management and incentive comp, and Social Cloud to manage the relationships 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end-to-end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.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”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</a:pPr>
              <a:r>
                <a:rPr lang="en-US" sz="1700" dirty="0" err="1">
                  <a:solidFill>
                    <a:schemeClr val="tx1">
                      <a:lumMod val="50000"/>
                    </a:schemeClr>
                  </a:solidFill>
                </a:rPr>
                <a:t>Fari</a:t>
              </a:r>
              <a:r>
                <a:rPr lang="en-US" sz="17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700" dirty="0" err="1">
                  <a:solidFill>
                    <a:schemeClr val="tx1">
                      <a:lumMod val="50000"/>
                    </a:schemeClr>
                  </a:solidFill>
                </a:rPr>
                <a:t>Ebrahimi</a:t>
              </a:r>
              <a:r>
                <a:rPr lang="en-US" sz="1700" dirty="0">
                  <a:solidFill>
                    <a:schemeClr val="tx1">
                      <a:lumMod val="50000"/>
                    </a:schemeClr>
                  </a:solidFill>
                </a:rPr>
                <a:t>, Sr. VP &amp; Global CIO</a:t>
              </a:r>
            </a:p>
          </p:txBody>
        </p:sp>
        <p:grpSp>
          <p:nvGrpSpPr>
            <p:cNvPr id="40" name="Group 39"/>
            <p:cNvGrpSpPr/>
            <p:nvPr/>
          </p:nvGrpSpPr>
          <p:grpSpPr bwMode="gray">
            <a:xfrm>
              <a:off x="5506935" y="3569491"/>
              <a:ext cx="473160" cy="370291"/>
              <a:chOff x="6325955" y="3267847"/>
              <a:chExt cx="473160" cy="333364"/>
            </a:xfrm>
          </p:grpSpPr>
          <p:sp>
            <p:nvSpPr>
              <p:cNvPr id="41" name="Freeform 7"/>
              <p:cNvSpPr>
                <a:spLocks/>
              </p:cNvSpPr>
              <p:nvPr/>
            </p:nvSpPr>
            <p:spPr bwMode="gray">
              <a:xfrm flipH="1">
                <a:off x="6325955" y="3267850"/>
                <a:ext cx="220504" cy="333361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8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6" y="223"/>
                      <a:pt x="55" y="249"/>
                      <a:pt x="38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7" y="142"/>
                      <a:pt x="182" y="115"/>
                    </a:cubicBezTo>
                    <a:cubicBezTo>
                      <a:pt x="183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0"/>
              <p:cNvSpPr>
                <a:spLocks/>
              </p:cNvSpPr>
              <p:nvPr/>
            </p:nvSpPr>
            <p:spPr bwMode="gray">
              <a:xfrm flipH="1">
                <a:off x="6578611" y="3267847"/>
                <a:ext cx="220504" cy="333362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9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7" y="223"/>
                      <a:pt x="55" y="249"/>
                      <a:pt x="39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8" y="142"/>
                      <a:pt x="182" y="115"/>
                    </a:cubicBezTo>
                    <a:cubicBezTo>
                      <a:pt x="184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 bwMode="gray">
            <a:xfrm>
              <a:off x="10993681" y="5382450"/>
              <a:ext cx="473160" cy="370287"/>
              <a:chOff x="10899603" y="5133989"/>
              <a:chExt cx="473160" cy="370287"/>
            </a:xfrm>
          </p:grpSpPr>
          <p:sp>
            <p:nvSpPr>
              <p:cNvPr id="45" name="Freeform 7"/>
              <p:cNvSpPr>
                <a:spLocks/>
              </p:cNvSpPr>
              <p:nvPr/>
            </p:nvSpPr>
            <p:spPr bwMode="gray">
              <a:xfrm>
                <a:off x="11152259" y="5133989"/>
                <a:ext cx="220504" cy="370287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8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6" y="223"/>
                      <a:pt x="55" y="249"/>
                      <a:pt x="38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7" y="142"/>
                      <a:pt x="182" y="115"/>
                    </a:cubicBezTo>
                    <a:cubicBezTo>
                      <a:pt x="183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gray">
              <a:xfrm>
                <a:off x="10899603" y="5133989"/>
                <a:ext cx="220504" cy="370287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9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7" y="223"/>
                      <a:pt x="55" y="249"/>
                      <a:pt x="39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8" y="142"/>
                      <a:pt x="182" y="115"/>
                    </a:cubicBezTo>
                    <a:cubicBezTo>
                      <a:pt x="184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5" name="Group 19"/>
          <p:cNvGrpSpPr/>
          <p:nvPr/>
        </p:nvGrpSpPr>
        <p:grpSpPr bwMode="gray">
          <a:xfrm>
            <a:off x="505827" y="3322188"/>
            <a:ext cx="3947314" cy="2771190"/>
            <a:chOff x="413170" y="3225279"/>
            <a:chExt cx="3947314" cy="2771190"/>
          </a:xfrm>
        </p:grpSpPr>
        <p:sp>
          <p:nvSpPr>
            <p:cNvPr id="26" name="Rectangle 4"/>
            <p:cNvSpPr>
              <a:spLocks noChangeArrowheads="1"/>
            </p:cNvSpPr>
            <p:nvPr/>
          </p:nvSpPr>
          <p:spPr bwMode="gray">
            <a:xfrm>
              <a:off x="413170" y="5052027"/>
              <a:ext cx="3947314" cy="944442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0" tIns="91440" rIns="0" bIns="91440" anchor="ctr" anchorCtr="0">
              <a:noAutofit/>
            </a:bodyPr>
            <a:lstStyle/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1600" dirty="0">
                  <a:solidFill>
                    <a:schemeClr val="bg1"/>
                  </a:solidFill>
                </a:rPr>
                <a:t>Created a next generation platform to serve </a:t>
              </a:r>
              <a:r>
                <a:rPr lang="en-US" sz="3600" b="1" dirty="0">
                  <a:solidFill>
                    <a:srgbClr val="FFFFFF"/>
                  </a:solidFill>
                </a:rPr>
                <a:t>½ million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</a:rPr>
                <a:t/>
              </a:r>
              <a:br>
                <a:rPr lang="en-US" sz="12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customers </a:t>
              </a:r>
              <a:r>
                <a:rPr lang="en-US" sz="1600" dirty="0">
                  <a:solidFill>
                    <a:schemeClr val="bg1"/>
                  </a:solidFill>
                </a:rPr>
                <a:t>on five continents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gray">
            <a:xfrm>
              <a:off x="413170" y="3225279"/>
              <a:ext cx="1828800" cy="1600200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91440" tIns="91440" rIns="91440" bIns="91440" anchor="ctr" anchorCtr="0">
              <a:noAutofit/>
            </a:bodyPr>
            <a:lstStyle/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1600" dirty="0" smtClean="0">
                  <a:solidFill>
                    <a:schemeClr val="bg1"/>
                  </a:solidFill>
                </a:rPr>
                <a:t>Reduced </a:t>
              </a:r>
              <a:r>
                <a:rPr lang="en-US" sz="1600" dirty="0">
                  <a:solidFill>
                    <a:schemeClr val="bg1"/>
                  </a:solidFill>
                </a:rPr>
                <a:t>customizations </a:t>
              </a:r>
              <a:r>
                <a:rPr lang="en-US" sz="1600" dirty="0" smtClean="0">
                  <a:solidFill>
                    <a:schemeClr val="bg1"/>
                  </a:solidFill>
                </a:rPr>
                <a:t>by</a:t>
              </a:r>
            </a:p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4400" b="1" dirty="0" smtClean="0">
                  <a:solidFill>
                    <a:srgbClr val="FFFFFF"/>
                  </a:solidFill>
                </a:rPr>
                <a:t>80%</a:t>
              </a:r>
              <a:endParaRPr lang="en-US" sz="4400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gray">
            <a:xfrm>
              <a:off x="2531684" y="3225279"/>
              <a:ext cx="1828800" cy="1600200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91440" tIns="91440" rIns="91440" bIns="91440" anchor="ctr" anchorCtr="0">
              <a:noAutofit/>
            </a:bodyPr>
            <a:lstStyle/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1600" dirty="0">
                  <a:solidFill>
                    <a:schemeClr val="bg1"/>
                  </a:solidFill>
                </a:rPr>
                <a:t>Using open standards instead of proprietary toolsets</a:t>
              </a:r>
            </a:p>
          </p:txBody>
        </p:sp>
      </p:grpSp>
      <p:sp>
        <p:nvSpPr>
          <p:cNvPr id="34" name="Slide Number Placeholder 5"/>
          <p:cNvSpPr>
            <a:spLocks noGrp="1"/>
          </p:cNvSpPr>
          <p:nvPr>
            <p:ph type="sldNum" sz="quarter" idx="4"/>
          </p:nvPr>
        </p:nvSpPr>
        <p:spPr bwMode="gray"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rgbClr val="4E5052"/>
                </a:solidFill>
              </a:defRPr>
            </a:lvl1pPr>
          </a:lstStyle>
          <a:p>
            <a:fld id="{C51EAA63-D034-42AE-91FA-B13B9518C7B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78236" y="291432"/>
            <a:ext cx="1442093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gray">
          <a:xfrm>
            <a:off x="193484" y="187146"/>
            <a:ext cx="4572000" cy="6223179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640080" rIns="228600" bIns="609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defTabSz="914323" fontAlgn="base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US" sz="2400" b="1" dirty="0" smtClean="0">
                <a:solidFill>
                  <a:srgbClr val="FFFFFF"/>
                </a:solidFill>
              </a:rPr>
              <a:t>Growing </a:t>
            </a:r>
            <a:r>
              <a:rPr lang="en-US" sz="2400" b="1" dirty="0">
                <a:solidFill>
                  <a:srgbClr val="FFFFFF"/>
                </a:solidFill>
              </a:rPr>
              <a:t>company, with limited IT resources is now </a:t>
            </a:r>
            <a:r>
              <a:rPr lang="en-US" sz="2400" b="1" dirty="0" smtClean="0">
                <a:solidFill>
                  <a:srgbClr val="FFFFFF"/>
                </a:solidFill>
              </a:rPr>
              <a:t>capturing </a:t>
            </a:r>
            <a:r>
              <a:rPr lang="en-US" sz="2400" b="1" dirty="0">
                <a:solidFill>
                  <a:srgbClr val="FFFFFF"/>
                </a:solidFill>
              </a:rPr>
              <a:t>orders from multiple different sources into a common order management system </a:t>
            </a: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4"/>
          </p:nvPr>
        </p:nvSpPr>
        <p:spPr bwMode="gray"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rgbClr val="4E5052"/>
                </a:solidFill>
              </a:defRPr>
            </a:lvl1pPr>
          </a:lstStyle>
          <a:p>
            <a:fld id="{C51EAA63-D034-42AE-91FA-B13B9518C7B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9" name="Group 19"/>
          <p:cNvGrpSpPr/>
          <p:nvPr/>
        </p:nvGrpSpPr>
        <p:grpSpPr bwMode="gray">
          <a:xfrm>
            <a:off x="505827" y="3322188"/>
            <a:ext cx="3947314" cy="2771190"/>
            <a:chOff x="413170" y="3225279"/>
            <a:chExt cx="3947314" cy="2771190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gray">
            <a:xfrm>
              <a:off x="413170" y="5052027"/>
              <a:ext cx="3947314" cy="944442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0" tIns="91440" rIns="0" bIns="91440" anchor="ctr" anchorCtr="0">
              <a:noAutofit/>
            </a:bodyPr>
            <a:lstStyle/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2400" b="1" dirty="0">
                  <a:solidFill>
                    <a:schemeClr val="bg1"/>
                  </a:solidFill>
                </a:rPr>
                <a:t>Multi-channel </a:t>
              </a:r>
              <a:r>
                <a:rPr lang="en-US" sz="2400" dirty="0" smtClean="0">
                  <a:solidFill>
                    <a:schemeClr val="bg1"/>
                  </a:solidFill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order </a:t>
              </a:r>
              <a:r>
                <a:rPr lang="en-US" sz="1600" dirty="0">
                  <a:solidFill>
                    <a:schemeClr val="bg1"/>
                  </a:solidFill>
                </a:rPr>
                <a:t>processing</a:t>
              </a: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gray">
            <a:xfrm>
              <a:off x="413170" y="3225279"/>
              <a:ext cx="1828800" cy="1600200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91440" tIns="91440" rIns="91440" bIns="91440" anchor="ctr" anchorCtr="0">
              <a:noAutofit/>
            </a:bodyPr>
            <a:lstStyle/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1600" dirty="0">
                  <a:solidFill>
                    <a:schemeClr val="bg1"/>
                  </a:solidFill>
                </a:rPr>
                <a:t>Provided a flexible </a:t>
              </a:r>
              <a:r>
                <a:rPr lang="en-US" sz="1600" dirty="0" err="1">
                  <a:solidFill>
                    <a:schemeClr val="bg1"/>
                  </a:solidFill>
                </a:rPr>
                <a:t>SaaS</a:t>
              </a:r>
              <a:r>
                <a:rPr lang="en-US" sz="1600" dirty="0">
                  <a:solidFill>
                    <a:schemeClr val="bg1"/>
                  </a:solidFill>
                </a:rPr>
                <a:t> capability with the security needed to satisfy internal auditors</a:t>
              </a: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gray">
            <a:xfrm>
              <a:off x="2531684" y="3225279"/>
              <a:ext cx="1828800" cy="1600200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91440" tIns="91440" rIns="91440" bIns="91440" anchor="ctr" anchorCtr="0">
              <a:noAutofit/>
            </a:bodyPr>
            <a:lstStyle/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1600" dirty="0">
                  <a:solidFill>
                    <a:schemeClr val="bg1"/>
                  </a:solidFill>
                </a:rPr>
                <a:t>Orders are orchestrated </a:t>
              </a:r>
              <a:r>
                <a:rPr lang="en-US" sz="1600" dirty="0" smtClean="0">
                  <a:solidFill>
                    <a:schemeClr val="bg1"/>
                  </a:solidFill>
                </a:rPr>
                <a:t/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and </a:t>
              </a:r>
              <a:r>
                <a:rPr lang="en-US" sz="1600" dirty="0">
                  <a:solidFill>
                    <a:schemeClr val="bg1"/>
                  </a:solidFill>
                </a:rPr>
                <a:t>directed</a:t>
              </a:r>
            </a:p>
          </p:txBody>
        </p:sp>
      </p:grpSp>
      <p:grpSp>
        <p:nvGrpSpPr>
          <p:cNvPr id="23" name="Group 22"/>
          <p:cNvGrpSpPr/>
          <p:nvPr/>
        </p:nvGrpSpPr>
        <p:grpSpPr bwMode="gray">
          <a:xfrm>
            <a:off x="5364171" y="3354794"/>
            <a:ext cx="6189654" cy="2609462"/>
            <a:chOff x="5364171" y="3354794"/>
            <a:chExt cx="6189654" cy="2609462"/>
          </a:xfrm>
        </p:grpSpPr>
        <p:sp>
          <p:nvSpPr>
            <p:cNvPr id="25" name="Rounded Rectangle 29"/>
            <p:cNvSpPr/>
            <p:nvPr/>
          </p:nvSpPr>
          <p:spPr bwMode="gray">
            <a:xfrm>
              <a:off x="5364171" y="3354794"/>
              <a:ext cx="6189654" cy="260946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5000"/>
                    <a:lumMod val="48000"/>
                    <a:lumOff val="52000"/>
                  </a:schemeClr>
                </a:gs>
                <a:gs pos="65000">
                  <a:srgbClr val="FFFFFF"/>
                </a:gs>
                <a:gs pos="100000">
                  <a:srgbClr val="FFFFFF">
                    <a:shade val="100000"/>
                    <a:satMod val="115000"/>
                    <a:alpha val="47000"/>
                  </a:srgbClr>
                </a:gs>
              </a:gsLst>
              <a:lin ang="600000" scaled="0"/>
              <a:tileRect/>
            </a:gra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0" tIns="91440" rIns="27432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</a:pPr>
              <a:r>
                <a:rPr lang="en-US" sz="2000" b="1" dirty="0">
                  <a:solidFill>
                    <a:schemeClr val="accent1"/>
                  </a:solidFill>
                </a:rPr>
                <a:t>CUSTOMER PERSPECTIVE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</a:pP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We needed to be able to capture orders </a:t>
              </a:r>
              <a:b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from multiple places into Order Management </a:t>
              </a:r>
              <a:b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Cloud and process those to be able to make a determination of where they need to go – </a:t>
              </a:r>
              <a:b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be it fulfillment and shipping, straight to AR, </a:t>
              </a:r>
              <a:b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or into Projects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.”</a:t>
              </a:r>
            </a:p>
            <a:p>
              <a:pPr lvl="0">
                <a:lnSpc>
                  <a:spcPct val="90000"/>
                </a:lnSpc>
                <a:spcBef>
                  <a:spcPts val="600"/>
                </a:spcBef>
                <a:buClr>
                  <a:srgbClr val="5F5F5F">
                    <a:lumMod val="60000"/>
                    <a:lumOff val="40000"/>
                  </a:srgbClr>
                </a:buClr>
              </a:pPr>
              <a:r>
                <a:rPr lang="en-US" sz="1700" dirty="0">
                  <a:solidFill>
                    <a:srgbClr val="5F5F5F">
                      <a:lumMod val="50000"/>
                    </a:srgbClr>
                  </a:solidFill>
                </a:rPr>
                <a:t>Michael </a:t>
              </a:r>
              <a:r>
                <a:rPr lang="en-US" sz="1700" dirty="0" err="1">
                  <a:solidFill>
                    <a:srgbClr val="5F5F5F">
                      <a:lumMod val="50000"/>
                    </a:srgbClr>
                  </a:solidFill>
                </a:rPr>
                <a:t>Massimino</a:t>
              </a:r>
              <a:r>
                <a:rPr lang="en-US" sz="1700" dirty="0">
                  <a:solidFill>
                    <a:srgbClr val="5F5F5F">
                      <a:lumMod val="50000"/>
                    </a:srgbClr>
                  </a:solidFill>
                </a:rPr>
                <a:t> , Director of IT</a:t>
              </a:r>
            </a:p>
          </p:txBody>
        </p:sp>
        <p:grpSp>
          <p:nvGrpSpPr>
            <p:cNvPr id="26" name="Group 25"/>
            <p:cNvGrpSpPr/>
            <p:nvPr/>
          </p:nvGrpSpPr>
          <p:grpSpPr bwMode="gray">
            <a:xfrm>
              <a:off x="5506935" y="3431431"/>
              <a:ext cx="473160" cy="370291"/>
              <a:chOff x="6325955" y="3143557"/>
              <a:chExt cx="473160" cy="333364"/>
            </a:xfrm>
          </p:grpSpPr>
          <p:sp>
            <p:nvSpPr>
              <p:cNvPr id="35" name="Freeform 7"/>
              <p:cNvSpPr>
                <a:spLocks/>
              </p:cNvSpPr>
              <p:nvPr/>
            </p:nvSpPr>
            <p:spPr bwMode="gray">
              <a:xfrm flipH="1">
                <a:off x="6325955" y="3143560"/>
                <a:ext cx="220504" cy="333361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8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6" y="223"/>
                      <a:pt x="55" y="249"/>
                      <a:pt x="38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7" y="142"/>
                      <a:pt x="182" y="115"/>
                    </a:cubicBezTo>
                    <a:cubicBezTo>
                      <a:pt x="183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gray">
              <a:xfrm flipH="1">
                <a:off x="6578611" y="3143557"/>
                <a:ext cx="220504" cy="333362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9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7" y="223"/>
                      <a:pt x="55" y="249"/>
                      <a:pt x="39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8" y="142"/>
                      <a:pt x="182" y="115"/>
                    </a:cubicBezTo>
                    <a:cubicBezTo>
                      <a:pt x="184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 bwMode="gray">
            <a:xfrm>
              <a:off x="10993681" y="5382450"/>
              <a:ext cx="473160" cy="370287"/>
              <a:chOff x="10899603" y="5133989"/>
              <a:chExt cx="473160" cy="370287"/>
            </a:xfrm>
          </p:grpSpPr>
          <p:sp>
            <p:nvSpPr>
              <p:cNvPr id="31" name="Freeform 7"/>
              <p:cNvSpPr>
                <a:spLocks/>
              </p:cNvSpPr>
              <p:nvPr/>
            </p:nvSpPr>
            <p:spPr bwMode="gray">
              <a:xfrm>
                <a:off x="11152259" y="5133989"/>
                <a:ext cx="220504" cy="370287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8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6" y="223"/>
                      <a:pt x="55" y="249"/>
                      <a:pt x="38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7" y="142"/>
                      <a:pt x="182" y="115"/>
                    </a:cubicBezTo>
                    <a:cubicBezTo>
                      <a:pt x="183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gray">
              <a:xfrm>
                <a:off x="10899603" y="5133989"/>
                <a:ext cx="220504" cy="370287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9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7" y="223"/>
                      <a:pt x="55" y="249"/>
                      <a:pt x="39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8" y="142"/>
                      <a:pt x="182" y="115"/>
                    </a:cubicBezTo>
                    <a:cubicBezTo>
                      <a:pt x="184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7" name="Rectangle 26"/>
          <p:cNvSpPr/>
          <p:nvPr/>
        </p:nvSpPr>
        <p:spPr bwMode="gray">
          <a:xfrm>
            <a:off x="10392653" y="187158"/>
            <a:ext cx="1613258" cy="620986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472727" y="247246"/>
            <a:ext cx="1453111" cy="5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gray">
          <a:xfrm>
            <a:off x="193484" y="187146"/>
            <a:ext cx="4572000" cy="6223179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0040" tIns="640080" rIns="274320" bIns="609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defTabSz="914323" fontAlgn="base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US" sz="2400" b="1" dirty="0">
                <a:solidFill>
                  <a:srgbClr val="FFFFFF"/>
                </a:solidFill>
              </a:rPr>
              <a:t>Worldwide leader in networking solutions including hardware, software, services and enablement of the Internet of Everything </a:t>
            </a:r>
          </a:p>
        </p:txBody>
      </p:sp>
      <p:grpSp>
        <p:nvGrpSpPr>
          <p:cNvPr id="3" name="Group 2"/>
          <p:cNvGrpSpPr/>
          <p:nvPr/>
        </p:nvGrpSpPr>
        <p:grpSpPr bwMode="gray">
          <a:xfrm>
            <a:off x="5364171" y="3556000"/>
            <a:ext cx="6189654" cy="2406990"/>
            <a:chOff x="5364171" y="3556000"/>
            <a:chExt cx="6189654" cy="2406990"/>
          </a:xfrm>
        </p:grpSpPr>
        <p:sp>
          <p:nvSpPr>
            <p:cNvPr id="29" name="Rounded Rectangle 29"/>
            <p:cNvSpPr/>
            <p:nvPr/>
          </p:nvSpPr>
          <p:spPr bwMode="gray">
            <a:xfrm>
              <a:off x="5364171" y="3556000"/>
              <a:ext cx="6189654" cy="240699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5000"/>
                    <a:lumMod val="48000"/>
                    <a:lumOff val="52000"/>
                  </a:schemeClr>
                </a:gs>
                <a:gs pos="65000">
                  <a:srgbClr val="FFFFFF"/>
                </a:gs>
                <a:gs pos="100000">
                  <a:srgbClr val="FFFFFF">
                    <a:shade val="100000"/>
                    <a:satMod val="115000"/>
                    <a:alpha val="47000"/>
                  </a:srgbClr>
                </a:gs>
              </a:gsLst>
              <a:lin ang="600000" scaled="0"/>
              <a:tileRect/>
            </a:gra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31520" tIns="91440" rIns="27432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</a:pPr>
              <a:r>
                <a:rPr lang="en-US" sz="2000" b="1" dirty="0">
                  <a:solidFill>
                    <a:schemeClr val="accent1"/>
                  </a:solidFill>
                </a:rPr>
                <a:t>CUSTOMER PERSPECTIVE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</a:pP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Increasingly 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our customers are asking for 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/>
              </a:r>
              <a:b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services 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based 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buying. Subscription 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and consumption based offers are the order of 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/>
              </a:r>
              <a:b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the day – we 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are adding more and more offers 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/>
              </a:r>
              <a:b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in this 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model </a:t>
              </a:r>
              <a:r>
                <a:rPr lang="en-US" sz="2000" dirty="0" smtClean="0">
                  <a:solidFill>
                    <a:schemeClr val="tx1">
                      <a:lumMod val="50000"/>
                    </a:schemeClr>
                  </a:solidFill>
                </a:rPr>
                <a:t>everyday.</a:t>
              </a: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” 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chemeClr val="tx1">
                    <a:lumMod val="60000"/>
                    <a:lumOff val="40000"/>
                  </a:schemeClr>
                </a:buClr>
              </a:pPr>
              <a:r>
                <a:rPr lang="en-US" sz="1700" dirty="0" err="1">
                  <a:solidFill>
                    <a:schemeClr val="tx1">
                      <a:lumMod val="50000"/>
                    </a:schemeClr>
                  </a:solidFill>
                </a:rPr>
                <a:t>Murali</a:t>
              </a:r>
              <a:r>
                <a:rPr lang="en-US" sz="17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US" sz="1700" dirty="0" err="1">
                  <a:solidFill>
                    <a:schemeClr val="tx1">
                      <a:lumMod val="50000"/>
                    </a:schemeClr>
                  </a:solidFill>
                </a:rPr>
                <a:t>Saravu</a:t>
              </a:r>
              <a:r>
                <a:rPr lang="en-US" sz="1700" dirty="0">
                  <a:solidFill>
                    <a:schemeClr val="tx1">
                      <a:lumMod val="50000"/>
                    </a:schemeClr>
                  </a:solidFill>
                </a:rPr>
                <a:t>, Enterprise Architect</a:t>
              </a:r>
            </a:p>
          </p:txBody>
        </p:sp>
        <p:grpSp>
          <p:nvGrpSpPr>
            <p:cNvPr id="44" name="Group 43"/>
            <p:cNvGrpSpPr/>
            <p:nvPr/>
          </p:nvGrpSpPr>
          <p:grpSpPr bwMode="gray">
            <a:xfrm>
              <a:off x="5506935" y="3695523"/>
              <a:ext cx="473160" cy="370291"/>
              <a:chOff x="6325955" y="3202692"/>
              <a:chExt cx="473160" cy="333364"/>
            </a:xfrm>
          </p:grpSpPr>
          <p:sp>
            <p:nvSpPr>
              <p:cNvPr id="45" name="Freeform 7"/>
              <p:cNvSpPr>
                <a:spLocks/>
              </p:cNvSpPr>
              <p:nvPr/>
            </p:nvSpPr>
            <p:spPr bwMode="gray">
              <a:xfrm flipH="1">
                <a:off x="6325955" y="3202695"/>
                <a:ext cx="220504" cy="333361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8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6" y="223"/>
                      <a:pt x="55" y="249"/>
                      <a:pt x="38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7" y="142"/>
                      <a:pt x="182" y="115"/>
                    </a:cubicBezTo>
                    <a:cubicBezTo>
                      <a:pt x="183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0"/>
              <p:cNvSpPr>
                <a:spLocks/>
              </p:cNvSpPr>
              <p:nvPr/>
            </p:nvSpPr>
            <p:spPr bwMode="gray">
              <a:xfrm flipH="1">
                <a:off x="6578611" y="3202692"/>
                <a:ext cx="220504" cy="333361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9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7" y="223"/>
                      <a:pt x="55" y="249"/>
                      <a:pt x="39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8" y="142"/>
                      <a:pt x="182" y="115"/>
                    </a:cubicBezTo>
                    <a:cubicBezTo>
                      <a:pt x="184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 bwMode="gray">
            <a:xfrm>
              <a:off x="10993681" y="5398926"/>
              <a:ext cx="473160" cy="370287"/>
              <a:chOff x="10899603" y="5150465"/>
              <a:chExt cx="473160" cy="370287"/>
            </a:xfrm>
          </p:grpSpPr>
          <p:sp>
            <p:nvSpPr>
              <p:cNvPr id="48" name="Freeform 7"/>
              <p:cNvSpPr>
                <a:spLocks/>
              </p:cNvSpPr>
              <p:nvPr/>
            </p:nvSpPr>
            <p:spPr bwMode="gray">
              <a:xfrm>
                <a:off x="11152259" y="5150465"/>
                <a:ext cx="220504" cy="370287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8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6" y="223"/>
                      <a:pt x="55" y="249"/>
                      <a:pt x="38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7" y="142"/>
                      <a:pt x="182" y="115"/>
                    </a:cubicBezTo>
                    <a:cubicBezTo>
                      <a:pt x="183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10"/>
              <p:cNvSpPr>
                <a:spLocks/>
              </p:cNvSpPr>
              <p:nvPr/>
            </p:nvSpPr>
            <p:spPr bwMode="gray">
              <a:xfrm>
                <a:off x="10899603" y="5150465"/>
                <a:ext cx="220504" cy="370287"/>
              </a:xfrm>
              <a:custGeom>
                <a:avLst/>
                <a:gdLst>
                  <a:gd name="T0" fmla="*/ 184 w 184"/>
                  <a:gd name="T1" fmla="*/ 95 h 277"/>
                  <a:gd name="T2" fmla="*/ 92 w 184"/>
                  <a:gd name="T3" fmla="*/ 0 h 277"/>
                  <a:gd name="T4" fmla="*/ 0 w 184"/>
                  <a:gd name="T5" fmla="*/ 95 h 277"/>
                  <a:gd name="T6" fmla="*/ 83 w 184"/>
                  <a:gd name="T7" fmla="*/ 190 h 277"/>
                  <a:gd name="T8" fmla="*/ 39 w 184"/>
                  <a:gd name="T9" fmla="*/ 265 h 277"/>
                  <a:gd name="T10" fmla="*/ 45 w 184"/>
                  <a:gd name="T11" fmla="*/ 275 h 277"/>
                  <a:gd name="T12" fmla="*/ 182 w 184"/>
                  <a:gd name="T13" fmla="*/ 115 h 277"/>
                  <a:gd name="T14" fmla="*/ 184 w 184"/>
                  <a:gd name="T15" fmla="*/ 9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277">
                    <a:moveTo>
                      <a:pt x="184" y="95"/>
                    </a:moveTo>
                    <a:cubicBezTo>
                      <a:pt x="184" y="43"/>
                      <a:pt x="143" y="0"/>
                      <a:pt x="92" y="0"/>
                    </a:cubicBezTo>
                    <a:cubicBezTo>
                      <a:pt x="41" y="0"/>
                      <a:pt x="0" y="43"/>
                      <a:pt x="0" y="95"/>
                    </a:cubicBezTo>
                    <a:cubicBezTo>
                      <a:pt x="0" y="145"/>
                      <a:pt x="36" y="186"/>
                      <a:pt x="83" y="190"/>
                    </a:cubicBezTo>
                    <a:cubicBezTo>
                      <a:pt x="77" y="223"/>
                      <a:pt x="55" y="249"/>
                      <a:pt x="39" y="265"/>
                    </a:cubicBezTo>
                    <a:cubicBezTo>
                      <a:pt x="34" y="270"/>
                      <a:pt x="39" y="277"/>
                      <a:pt x="45" y="275"/>
                    </a:cubicBezTo>
                    <a:cubicBezTo>
                      <a:pt x="154" y="236"/>
                      <a:pt x="178" y="142"/>
                      <a:pt x="182" y="115"/>
                    </a:cubicBezTo>
                    <a:cubicBezTo>
                      <a:pt x="184" y="109"/>
                      <a:pt x="184" y="102"/>
                      <a:pt x="184" y="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 bwMode="gray">
          <a:xfrm>
            <a:off x="505827" y="3075065"/>
            <a:ext cx="3947314" cy="3014720"/>
            <a:chOff x="413170" y="2981749"/>
            <a:chExt cx="3947314" cy="3014720"/>
          </a:xfrm>
        </p:grpSpPr>
        <p:sp>
          <p:nvSpPr>
            <p:cNvPr id="25" name="Rectangle 4"/>
            <p:cNvSpPr>
              <a:spLocks noChangeArrowheads="1"/>
            </p:cNvSpPr>
            <p:nvPr/>
          </p:nvSpPr>
          <p:spPr bwMode="gray">
            <a:xfrm>
              <a:off x="413170" y="4826918"/>
              <a:ext cx="3947314" cy="1169551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0" tIns="91440" rIns="0" bIns="91440" anchor="ctr" anchorCtr="0">
              <a:noAutofit/>
            </a:bodyPr>
            <a:lstStyle/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1600" dirty="0" smtClean="0">
                  <a:solidFill>
                    <a:schemeClr val="bg1"/>
                  </a:solidFill>
                </a:rPr>
                <a:t>Reduced </a:t>
              </a:r>
              <a:r>
                <a:rPr lang="en-US" sz="1600" dirty="0">
                  <a:solidFill>
                    <a:schemeClr val="bg1"/>
                  </a:solidFill>
                </a:rPr>
                <a:t>SKU </a:t>
              </a:r>
              <a:r>
                <a:rPr lang="en-US" sz="1600" dirty="0" smtClean="0">
                  <a:solidFill>
                    <a:schemeClr val="bg1"/>
                  </a:solidFill>
                </a:rPr>
                <a:t/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proliferation </a:t>
              </a:r>
              <a:r>
                <a:rPr lang="en-US" sz="1600" dirty="0">
                  <a:solidFill>
                    <a:schemeClr val="bg1"/>
                  </a:solidFill>
                </a:rPr>
                <a:t>by </a:t>
              </a:r>
              <a:r>
                <a:rPr lang="en-US" sz="1600" dirty="0" smtClean="0">
                  <a:solidFill>
                    <a:schemeClr val="bg1"/>
                  </a:solidFill>
                </a:rPr>
                <a:t/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4400" b="1" dirty="0" smtClean="0">
                  <a:solidFill>
                    <a:srgbClr val="FFFFFF"/>
                  </a:solidFill>
                </a:rPr>
                <a:t>97%</a:t>
              </a:r>
              <a:endParaRPr lang="en-US" sz="4400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gray">
            <a:xfrm>
              <a:off x="413170" y="2981749"/>
              <a:ext cx="1755793" cy="1600200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91440" tIns="91440" rIns="91440" bIns="91440" anchor="ctr" anchorCtr="0">
              <a:noAutofit/>
            </a:bodyPr>
            <a:lstStyle/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2400" dirty="0">
                  <a:solidFill>
                    <a:schemeClr val="bg1"/>
                  </a:solidFill>
                </a:rPr>
                <a:t>Processes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3600" b="1" dirty="0">
                  <a:solidFill>
                    <a:schemeClr val="bg1"/>
                  </a:solidFill>
                </a:rPr>
                <a:t>millions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</a:rPr>
                <a:t>of transactions </a:t>
              </a:r>
              <a:r>
                <a:rPr lang="en-US" sz="1600" dirty="0" smtClean="0">
                  <a:solidFill>
                    <a:schemeClr val="bg1"/>
                  </a:solidFill>
                </a:rPr>
                <a:t/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per </a:t>
              </a:r>
              <a:r>
                <a:rPr lang="en-US" sz="1600" dirty="0">
                  <a:solidFill>
                    <a:schemeClr val="bg1"/>
                  </a:solidFill>
                </a:rPr>
                <a:t>day</a:t>
              </a:r>
            </a:p>
          </p:txBody>
        </p:sp>
        <p:sp>
          <p:nvSpPr>
            <p:cNvPr id="28" name="Rectangle 4"/>
            <p:cNvSpPr>
              <a:spLocks noChangeArrowheads="1"/>
            </p:cNvSpPr>
            <p:nvPr/>
          </p:nvSpPr>
          <p:spPr bwMode="gray">
            <a:xfrm>
              <a:off x="2429919" y="2981749"/>
              <a:ext cx="1930565" cy="1600200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lIns="91440" tIns="91440" rIns="91440" bIns="91440" anchor="ctr" anchorCtr="0">
              <a:noAutofit/>
            </a:bodyPr>
            <a:lstStyle/>
            <a:p>
              <a:pPr marL="0" lvl="1" algn="ctr" defTabSz="911870" eaLnBrk="0" fontAlgn="base" hangingPunct="0">
                <a:lnSpc>
                  <a:spcPct val="80000"/>
                </a:lnSpc>
                <a:spcBef>
                  <a:spcPct val="0"/>
                </a:spcBef>
                <a:buClr>
                  <a:srgbClr val="7F7F7F"/>
                </a:buClr>
              </a:pPr>
              <a:r>
                <a:rPr lang="en-US" sz="2400" dirty="0">
                  <a:solidFill>
                    <a:schemeClr val="bg1"/>
                  </a:solidFill>
                </a:rPr>
                <a:t>Provisioning </a:t>
              </a:r>
              <a:r>
                <a:rPr lang="en-US" sz="1600" dirty="0">
                  <a:solidFill>
                    <a:schemeClr val="bg1"/>
                  </a:solidFill>
                </a:rPr>
                <a:t>time reduced from 4 weeks to 2 days</a:t>
              </a:r>
            </a:p>
          </p:txBody>
        </p:sp>
      </p:grpSp>
      <p:sp>
        <p:nvSpPr>
          <p:cNvPr id="34" name="Slide Number Placeholder 5"/>
          <p:cNvSpPr>
            <a:spLocks noGrp="1"/>
          </p:cNvSpPr>
          <p:nvPr>
            <p:ph type="sldNum" sz="quarter" idx="4"/>
          </p:nvPr>
        </p:nvSpPr>
        <p:spPr bwMode="gray"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rgbClr val="4E5052"/>
                </a:solidFill>
              </a:defRPr>
            </a:lvl1pPr>
          </a:lstStyle>
          <a:p>
            <a:fld id="{C51EAA63-D034-42AE-91FA-B13B9518C7B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 bwMode="gray">
          <a:xfrm>
            <a:off x="10392653" y="187158"/>
            <a:ext cx="1613258" cy="620986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647040" y="172636"/>
            <a:ext cx="1104484" cy="6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racle-16x9-2017-170104">
  <a:themeElements>
    <a:clrScheme name="Oracle 10g">
      <a:dk1>
        <a:srgbClr val="58595B"/>
      </a:dk1>
      <a:lt1>
        <a:srgbClr val="FFFFFF"/>
      </a:lt1>
      <a:dk2>
        <a:srgbClr val="374A58"/>
      </a:dk2>
      <a:lt2>
        <a:srgbClr val="C8D9DE"/>
      </a:lt2>
      <a:accent1>
        <a:srgbClr val="F80000"/>
      </a:accent1>
      <a:accent2>
        <a:srgbClr val="8EADBF"/>
      </a:accent2>
      <a:accent3>
        <a:srgbClr val="FF8D14"/>
      </a:accent3>
      <a:accent4>
        <a:srgbClr val="007395"/>
      </a:accent4>
      <a:accent5>
        <a:srgbClr val="A52641"/>
      </a:accent5>
      <a:accent6>
        <a:srgbClr val="3A913F"/>
      </a:accent6>
      <a:hlink>
        <a:srgbClr val="1F4F82"/>
      </a:hlink>
      <a:folHlink>
        <a:srgbClr val="8A8C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2"/>
        </a:solidFill>
        <a:ln w="15875">
          <a:solidFill>
            <a:schemeClr val="accent2"/>
          </a:solidFill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  <a:miter lim="800000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acle-16x9-2017-v1.potx" id="{35B949F9-3D9B-8545-ABB1-2D605795AFEE}" vid="{03E2794D-D50C-4E4B-B0AA-789E97C39BD8}"/>
    </a:ext>
  </a:extLst>
</a:theme>
</file>

<file path=ppt/theme/theme2.xml><?xml version="1.0" encoding="utf-8"?>
<a:theme xmlns:a="http://schemas.openxmlformats.org/drawingml/2006/main" name="Office Theme">
  <a:themeElements>
    <a:clrScheme name="Oracle">
      <a:dk1>
        <a:srgbClr val="5F5F5F"/>
      </a:dk1>
      <a:lt1>
        <a:srgbClr val="FFFFFF"/>
      </a:lt1>
      <a:dk2>
        <a:srgbClr val="7F7F7F"/>
      </a:dk2>
      <a:lt2>
        <a:srgbClr val="DCE3E4"/>
      </a:lt2>
      <a:accent1>
        <a:srgbClr val="F80000"/>
      </a:accent1>
      <a:accent2>
        <a:srgbClr val="8A133B"/>
      </a:accent2>
      <a:accent3>
        <a:srgbClr val="FF7700"/>
      </a:accent3>
      <a:accent4>
        <a:srgbClr val="46575E"/>
      </a:accent4>
      <a:accent5>
        <a:srgbClr val="8DA6B1"/>
      </a:accent5>
      <a:accent6>
        <a:srgbClr val="B0C3C8"/>
      </a:accent6>
      <a:hlink>
        <a:srgbClr val="8DA6B1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cle">
      <a:dk1>
        <a:srgbClr val="5F5F5F"/>
      </a:dk1>
      <a:lt1>
        <a:srgbClr val="FFFFFF"/>
      </a:lt1>
      <a:dk2>
        <a:srgbClr val="7F7F7F"/>
      </a:dk2>
      <a:lt2>
        <a:srgbClr val="DCE3E4"/>
      </a:lt2>
      <a:accent1>
        <a:srgbClr val="F80000"/>
      </a:accent1>
      <a:accent2>
        <a:srgbClr val="8A133B"/>
      </a:accent2>
      <a:accent3>
        <a:srgbClr val="FF7700"/>
      </a:accent3>
      <a:accent4>
        <a:srgbClr val="46575E"/>
      </a:accent4>
      <a:accent5>
        <a:srgbClr val="8DA6B1"/>
      </a:accent5>
      <a:accent6>
        <a:srgbClr val="B0C3C8"/>
      </a:accent6>
      <a:hlink>
        <a:srgbClr val="8DA6B1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Oracle-16x9-2017-170104.potx</Template>
  <TotalTime>6084</TotalTime>
  <Words>461</Words>
  <Application>Microsoft Office PowerPoint</Application>
  <PresentationFormat>Custom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Oracle-16x9-2017-170104</vt:lpstr>
      <vt:lpstr>High Tech and Industrial Manufacturing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Oracle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Oracle-16x9-2017</dc:title>
  <dc:subject>Corproate Presentation Template</dc:subject>
  <dc:creator>Brand and Creative</dc:creator>
  <cp:keywords/>
  <dc:description/>
  <cp:lastModifiedBy>MDPOWELL</cp:lastModifiedBy>
  <cp:revision>445</cp:revision>
  <cp:lastPrinted>2014-07-16T02:22:57Z</cp:lastPrinted>
  <dcterms:created xsi:type="dcterms:W3CDTF">2014-04-23T00:57:37Z</dcterms:created>
  <dcterms:modified xsi:type="dcterms:W3CDTF">2017-08-17T19:40:28Z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2343037</vt:lpwstr>
  </property>
  <property fmtid="{D5CDD505-2E9C-101B-9397-08002B2CF9AE}" pid="3" name="NXPowerLiteSettings">
    <vt:lpwstr>F98007B004F000</vt:lpwstr>
  </property>
  <property fmtid="{D5CDD505-2E9C-101B-9397-08002B2CF9AE}" pid="4" name="NXPowerLiteVersion">
    <vt:lpwstr>D5.0.2</vt:lpwstr>
  </property>
</Properties>
</file>