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964" r:id="rId2"/>
    <p:sldId id="966" r:id="rId3"/>
    <p:sldId id="963" r:id="rId4"/>
    <p:sldId id="927" r:id="rId5"/>
    <p:sldId id="928" r:id="rId6"/>
    <p:sldId id="843" r:id="rId7"/>
    <p:sldId id="922" r:id="rId8"/>
    <p:sldId id="925" r:id="rId9"/>
    <p:sldId id="968"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orient="horz">
          <p15:clr>
            <a:srgbClr val="A4A3A4"/>
          </p15:clr>
        </p15:guide>
        <p15:guide id="9" pos="-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7" autoAdjust="0"/>
    <p:restoredTop sz="64906" autoAdjust="0"/>
  </p:normalViewPr>
  <p:slideViewPr>
    <p:cSldViewPr>
      <p:cViewPr varScale="1">
        <p:scale>
          <a:sx n="45" d="100"/>
          <a:sy n="45" d="100"/>
        </p:scale>
        <p:origin x="1560" y="52"/>
      </p:cViewPr>
      <p:guideLst>
        <p:guide orient="horz" pos="2160"/>
        <p:guide orient="horz" pos="3744"/>
        <p:guide orient="horz" pos="960"/>
        <p:guide orient="horz" pos="1248"/>
        <p:guide pos="3839"/>
        <p:guide pos="7343"/>
        <p:guide pos="335"/>
        <p:guide orient="horz"/>
        <p:guide pos="-1"/>
      </p:guideLst>
    </p:cSldViewPr>
  </p:slideViewPr>
  <p:outlineViewPr>
    <p:cViewPr>
      <p:scale>
        <a:sx n="33" d="100"/>
        <a:sy n="33" d="100"/>
      </p:scale>
      <p:origin x="0" y="19746"/>
    </p:cViewPr>
  </p:outlineViewPr>
  <p:notesTextViewPr>
    <p:cViewPr>
      <p:scale>
        <a:sx n="1" d="1"/>
        <a:sy n="1" d="1"/>
      </p:scale>
      <p:origin x="0" y="0"/>
    </p:cViewPr>
  </p:notesTextViewPr>
  <p:sorterViewPr>
    <p:cViewPr>
      <p:scale>
        <a:sx n="100" d="100"/>
        <a:sy n="100" d="100"/>
      </p:scale>
      <p:origin x="0" y="22320"/>
    </p:cViewPr>
  </p:sorterViewPr>
  <p:notesViewPr>
    <p:cSldViewPr>
      <p:cViewPr varScale="1">
        <p:scale>
          <a:sx n="83" d="100"/>
          <a:sy n="83"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2/14/2018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235375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382588" y="381000"/>
            <a:ext cx="4572000" cy="2573338"/>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377515-E70E-4E42-8685-94884FCAC565}" type="slidenum">
              <a:rPr lang="en-US" smtClean="0">
                <a:ea typeface="ＭＳ Ｐゴシック" pitchFamily="-107" charset="-128"/>
                <a:cs typeface="ＭＳ Ｐゴシック" pitchFamily="-107" charset="-128"/>
              </a:rPr>
              <a:pPr fontAlgn="base">
                <a:spcBef>
                  <a:spcPct val="0"/>
                </a:spcBef>
                <a:spcAft>
                  <a:spcPct val="0"/>
                </a:spcAft>
              </a:pPr>
              <a:t>2</a:t>
            </a:fld>
            <a:endParaRPr lang="en-US">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415346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5175" cy="2573338"/>
          </a:xfrm>
        </p:spPr>
      </p:sp>
      <p:sp>
        <p:nvSpPr>
          <p:cNvPr id="3" name="Notes Placeholder 2"/>
          <p:cNvSpPr>
            <a:spLocks noGrp="1"/>
          </p:cNvSpPr>
          <p:nvPr>
            <p:ph type="body" idx="1"/>
          </p:nvPr>
        </p:nvSpPr>
        <p:spPr/>
        <p:txBody>
          <a:bodyPr>
            <a:normAutofit fontScale="40000" lnSpcReduction="20000"/>
          </a:bodyPr>
          <a:lstStyle/>
          <a:p>
            <a:r>
              <a:rPr lang="en-US" sz="1100" b="1" kern="1200" dirty="0">
                <a:solidFill>
                  <a:schemeClr val="tx1"/>
                </a:solidFill>
                <a:latin typeface="+mn-lt"/>
                <a:ea typeface="+mn-ea"/>
                <a:cs typeface="+mn-cs"/>
              </a:rPr>
              <a:t>Customer Background</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The customer is one of the largest insurance companies in Latin America. </a:t>
            </a:r>
          </a:p>
          <a:p>
            <a:pPr lvl="0"/>
            <a:r>
              <a:rPr lang="en-US" sz="1100" b="1" kern="1200" dirty="0">
                <a:solidFill>
                  <a:schemeClr val="tx1"/>
                </a:solidFill>
                <a:latin typeface="+mn-lt"/>
                <a:ea typeface="+mn-ea"/>
                <a:cs typeface="+mn-cs"/>
              </a:rPr>
              <a:t>Oracle Products</a:t>
            </a:r>
            <a:endParaRPr lang="en-US" sz="1100" kern="1200" dirty="0">
              <a:solidFill>
                <a:schemeClr val="tx1"/>
              </a:solidFill>
              <a:latin typeface="+mn-lt"/>
              <a:ea typeface="+mn-ea"/>
              <a:cs typeface="+mn-cs"/>
            </a:endParaRPr>
          </a:p>
          <a:p>
            <a:pPr lvl="0"/>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VSM6</a:t>
            </a:r>
          </a:p>
          <a:p>
            <a:pPr lvl="0"/>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SL8500</a:t>
            </a:r>
          </a:p>
          <a:p>
            <a:pPr lvl="0"/>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T10000D Enterprise Drive</a:t>
            </a:r>
          </a:p>
          <a:p>
            <a:pPr lvl="0"/>
            <a:r>
              <a:rPr lang="en-US" sz="1100" kern="1200" dirty="0">
                <a:solidFill>
                  <a:schemeClr val="tx1"/>
                </a:solidFill>
                <a:latin typeface="+mn-lt"/>
                <a:ea typeface="+mn-ea"/>
                <a:cs typeface="+mn-cs"/>
              </a:rPr>
              <a:t>ACS Services</a:t>
            </a:r>
          </a:p>
          <a:p>
            <a:r>
              <a:rPr lang="en-US" sz="1100" b="1" kern="1200" dirty="0">
                <a:solidFill>
                  <a:schemeClr val="tx1"/>
                </a:solidFill>
                <a:latin typeface="+mn-lt"/>
                <a:ea typeface="+mn-ea"/>
                <a:cs typeface="+mn-cs"/>
              </a:rPr>
              <a:t>The Opportunity</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Update 20 IBM Virtual Tape Libraries and TS3500 tape libraries</a:t>
            </a:r>
          </a:p>
          <a:p>
            <a:r>
              <a:rPr lang="en-US" sz="1100" b="1" kern="1200" dirty="0">
                <a:solidFill>
                  <a:schemeClr val="tx1"/>
                </a:solidFill>
                <a:latin typeface="+mn-lt"/>
                <a:ea typeface="+mn-ea"/>
                <a:cs typeface="+mn-cs"/>
              </a:rPr>
              <a:t>Why Oracle?</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Able to migrate the data from old to new systems in the background with no impact on production jobs.</a:t>
            </a:r>
          </a:p>
          <a:p>
            <a:pPr lvl="0"/>
            <a:r>
              <a:rPr lang="en-US" sz="1100" kern="1200" dirty="0">
                <a:solidFill>
                  <a:schemeClr val="tx1"/>
                </a:solidFill>
                <a:latin typeface="+mn-lt"/>
                <a:ea typeface="+mn-ea"/>
                <a:cs typeface="+mn-cs"/>
              </a:rPr>
              <a:t>The jobs got faster response, with minimal operational changes for the staff. </a:t>
            </a:r>
          </a:p>
          <a:p>
            <a:pPr lvl="0"/>
            <a:r>
              <a:rPr lang="en-US" sz="1100" kern="1200" dirty="0">
                <a:solidFill>
                  <a:schemeClr val="tx1"/>
                </a:solidFill>
                <a:latin typeface="+mn-lt"/>
                <a:ea typeface="+mn-ea"/>
                <a:cs typeface="+mn-cs"/>
              </a:rPr>
              <a:t>Lower price, higher performance.</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273057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5175" cy="2573338"/>
          </a:xfrm>
        </p:spPr>
      </p:sp>
      <p:sp>
        <p:nvSpPr>
          <p:cNvPr id="3" name="Notes Placeholder 2"/>
          <p:cNvSpPr>
            <a:spLocks noGrp="1"/>
          </p:cNvSpPr>
          <p:nvPr>
            <p:ph type="body" idx="1"/>
          </p:nvPr>
        </p:nvSpPr>
        <p:spPr/>
        <p:txBody>
          <a:bodyPr>
            <a:normAutofit fontScale="25000" lnSpcReduction="20000"/>
          </a:bodyPr>
          <a:lstStyle/>
          <a:p>
            <a:r>
              <a:rPr lang="en-US" sz="1100" b="1" kern="1200" dirty="0">
                <a:solidFill>
                  <a:schemeClr val="tx1"/>
                </a:solidFill>
                <a:latin typeface="+mn-lt"/>
                <a:ea typeface="+mn-ea"/>
                <a:cs typeface="+mn-cs"/>
              </a:rPr>
              <a:t>Customer Background</a:t>
            </a:r>
            <a:endParaRPr lang="en-US" dirty="0"/>
          </a:p>
          <a:p>
            <a:r>
              <a:rPr lang="en-US" sz="1100" kern="1200" dirty="0">
                <a:solidFill>
                  <a:schemeClr val="tx1"/>
                </a:solidFill>
                <a:latin typeface="+mn-lt"/>
                <a:ea typeface="+mn-ea"/>
                <a:cs typeface="+mn-cs"/>
              </a:rPr>
              <a:t>·         </a:t>
            </a:r>
            <a:r>
              <a:rPr lang="en-US" b="0" dirty="0"/>
              <a:t>A major Latin American telecommunications </a:t>
            </a:r>
            <a:r>
              <a:rPr lang="en-US" dirty="0"/>
              <a:t>company </a:t>
            </a:r>
          </a:p>
          <a:p>
            <a:endParaRPr lang="en-US" dirty="0"/>
          </a:p>
          <a:p>
            <a:r>
              <a:rPr lang="en-US" sz="1100" b="1" kern="1200" dirty="0">
                <a:solidFill>
                  <a:schemeClr val="tx1"/>
                </a:solidFill>
                <a:latin typeface="+mn-lt"/>
                <a:ea typeface="+mn-ea"/>
                <a:cs typeface="+mn-cs"/>
              </a:rPr>
              <a:t>Business Challenges</a:t>
            </a:r>
            <a:endParaRPr lang="en-US" dirty="0"/>
          </a:p>
          <a:p>
            <a:r>
              <a:rPr lang="en-US" sz="1100" kern="1200" dirty="0">
                <a:solidFill>
                  <a:schemeClr val="tx1"/>
                </a:solidFill>
                <a:latin typeface="+mn-lt"/>
                <a:ea typeface="+mn-ea"/>
                <a:cs typeface="+mn-cs"/>
              </a:rPr>
              <a:t>·         Upgrade their mainframe backup environment to improve performance while reducing their operating expenses.  </a:t>
            </a:r>
            <a:endParaRPr lang="en-US" dirty="0"/>
          </a:p>
          <a:p>
            <a:r>
              <a:rPr lang="en-US" sz="1100" b="1" kern="1200" dirty="0">
                <a:solidFill>
                  <a:schemeClr val="tx1"/>
                </a:solidFill>
                <a:latin typeface="+mn-lt"/>
                <a:ea typeface="+mn-ea"/>
                <a:cs typeface="+mn-cs"/>
              </a:rPr>
              <a:t>Oracle Products</a:t>
            </a:r>
            <a:endParaRPr lang="en-US" dirty="0"/>
          </a:p>
          <a:p>
            <a:r>
              <a:rPr lang="en-US" sz="1100" kern="1200" dirty="0">
                <a:solidFill>
                  <a:schemeClr val="tx1"/>
                </a:solidFill>
                <a:latin typeface="+mn-lt"/>
                <a:ea typeface="+mn-ea"/>
                <a:cs typeface="+mn-cs"/>
              </a:rPr>
              <a:t>·         Oracle StorageTek Virtual Storage Manager, Version 6</a:t>
            </a:r>
            <a:endParaRPr lang="en-US" dirty="0"/>
          </a:p>
          <a:p>
            <a:r>
              <a:rPr lang="en-US" sz="1100" kern="1200" dirty="0">
                <a:solidFill>
                  <a:schemeClr val="tx1"/>
                </a:solidFill>
                <a:latin typeface="+mn-lt"/>
                <a:ea typeface="+mn-ea"/>
                <a:cs typeface="+mn-cs"/>
              </a:rPr>
              <a:t>·         StorageTek SL3000 Modular Library System</a:t>
            </a:r>
            <a:endParaRPr lang="en-US" dirty="0"/>
          </a:p>
          <a:p>
            <a:r>
              <a:rPr lang="en-US" sz="1100" kern="1200" dirty="0">
                <a:solidFill>
                  <a:schemeClr val="tx1"/>
                </a:solidFill>
                <a:latin typeface="+mn-lt"/>
                <a:ea typeface="+mn-ea"/>
                <a:cs typeface="+mn-cs"/>
              </a:rPr>
              <a:t>·         StorageTek T10000D Tape Drives</a:t>
            </a:r>
            <a:endParaRPr lang="en-US" dirty="0"/>
          </a:p>
          <a:p>
            <a:r>
              <a:rPr lang="en-US" sz="1100" kern="1200" dirty="0">
                <a:solidFill>
                  <a:schemeClr val="tx1"/>
                </a:solidFill>
                <a:latin typeface="+mn-lt"/>
                <a:ea typeface="+mn-ea"/>
                <a:cs typeface="+mn-cs"/>
              </a:rPr>
              <a:t>·         Oracle Advanced Consulting Services</a:t>
            </a:r>
            <a:endParaRPr lang="en-US" dirty="0"/>
          </a:p>
          <a:p>
            <a:endParaRPr lang="en-US" sz="1100" b="1" kern="1200" dirty="0">
              <a:solidFill>
                <a:schemeClr val="tx1"/>
              </a:solidFill>
              <a:latin typeface="+mn-lt"/>
              <a:ea typeface="+mn-ea"/>
              <a:cs typeface="+mn-cs"/>
            </a:endParaRPr>
          </a:p>
          <a:p>
            <a:r>
              <a:rPr lang="en-US" sz="1100" b="1" kern="1200" dirty="0">
                <a:solidFill>
                  <a:schemeClr val="tx1"/>
                </a:solidFill>
                <a:latin typeface="+mn-lt"/>
                <a:ea typeface="+mn-ea"/>
                <a:cs typeface="+mn-cs"/>
              </a:rPr>
              <a:t>The Opportunity</a:t>
            </a:r>
            <a:endParaRPr lang="en-US" dirty="0"/>
          </a:p>
          <a:p>
            <a:r>
              <a:rPr lang="en-US" sz="1100" kern="1200" dirty="0">
                <a:solidFill>
                  <a:schemeClr val="tx1"/>
                </a:solidFill>
                <a:latin typeface="+mn-lt"/>
                <a:ea typeface="+mn-ea"/>
                <a:cs typeface="+mn-cs"/>
              </a:rPr>
              <a:t>·         Replace IBM solution with new Oracle StorageTek Mainframe backup solution </a:t>
            </a:r>
            <a:endParaRPr lang="en-US" dirty="0"/>
          </a:p>
          <a:p>
            <a:r>
              <a:rPr lang="en-US" sz="1100" kern="1200" dirty="0">
                <a:solidFill>
                  <a:schemeClr val="tx1"/>
                </a:solidFill>
                <a:latin typeface="+mn-lt"/>
                <a:ea typeface="+mn-ea"/>
                <a:cs typeface="+mn-cs"/>
              </a:rPr>
              <a:t>·         Consolidate additional workloads on the SL3000</a:t>
            </a:r>
            <a:endParaRPr lang="en-US" dirty="0"/>
          </a:p>
          <a:p>
            <a:endParaRPr lang="en-US" sz="1100" b="1" kern="1200" dirty="0">
              <a:solidFill>
                <a:schemeClr val="tx1"/>
              </a:solidFill>
              <a:latin typeface="+mn-lt"/>
              <a:ea typeface="+mn-ea"/>
              <a:cs typeface="+mn-cs"/>
            </a:endParaRPr>
          </a:p>
          <a:p>
            <a:r>
              <a:rPr lang="en-US" sz="1100" b="1" kern="1200" dirty="0">
                <a:solidFill>
                  <a:schemeClr val="tx1"/>
                </a:solidFill>
                <a:latin typeface="+mn-lt"/>
                <a:ea typeface="+mn-ea"/>
                <a:cs typeface="+mn-cs"/>
              </a:rPr>
              <a:t>Why Oracle?</a:t>
            </a:r>
            <a:endParaRPr lang="en-US" dirty="0"/>
          </a:p>
          <a:p>
            <a:r>
              <a:rPr lang="en-US" sz="1100" kern="1200" dirty="0">
                <a:solidFill>
                  <a:schemeClr val="tx1"/>
                </a:solidFill>
                <a:latin typeface="+mn-lt"/>
                <a:ea typeface="+mn-ea"/>
                <a:cs typeface="+mn-cs"/>
              </a:rPr>
              <a:t>·         Lowest TCO</a:t>
            </a:r>
            <a:endParaRPr lang="en-US" dirty="0"/>
          </a:p>
          <a:p>
            <a:r>
              <a:rPr lang="en-US" sz="1100" kern="1200" dirty="0">
                <a:solidFill>
                  <a:schemeClr val="tx1"/>
                </a:solidFill>
                <a:latin typeface="+mn-lt"/>
                <a:ea typeface="+mn-ea"/>
                <a:cs typeface="+mn-cs"/>
              </a:rPr>
              <a:t>·         Fastest Performance</a:t>
            </a:r>
            <a:endParaRPr lang="en-US" dirty="0"/>
          </a:p>
          <a:p>
            <a:r>
              <a:rPr lang="en-US" sz="1100" kern="1200" dirty="0">
                <a:solidFill>
                  <a:schemeClr val="tx1"/>
                </a:solidFill>
                <a:latin typeface="+mn-lt"/>
                <a:ea typeface="+mn-ea"/>
                <a:cs typeface="+mn-cs"/>
              </a:rPr>
              <a:t>·         Flexibility and Scalability to expand in the future</a:t>
            </a:r>
            <a:endParaRPr lang="en-US" dirty="0"/>
          </a:p>
          <a:p>
            <a:endParaRPr lang="en-US" sz="11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273057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5175" cy="2573338"/>
          </a:xfrm>
        </p:spPr>
      </p:sp>
      <p:sp>
        <p:nvSpPr>
          <p:cNvPr id="3" name="Notes Placeholder 2"/>
          <p:cNvSpPr>
            <a:spLocks noGrp="1"/>
          </p:cNvSpPr>
          <p:nvPr>
            <p:ph type="body" idx="1"/>
          </p:nvPr>
        </p:nvSpPr>
        <p:spPr/>
        <p:txBody>
          <a:bodyPr>
            <a:normAutofit fontScale="47500" lnSpcReduction="20000"/>
          </a:bodyPr>
          <a:lstStyle/>
          <a:p>
            <a:r>
              <a:rPr lang="en-US" sz="1100" b="1" kern="1200" dirty="0">
                <a:solidFill>
                  <a:schemeClr val="tx1"/>
                </a:solidFill>
                <a:latin typeface="+mn-lt"/>
                <a:ea typeface="+mn-ea"/>
                <a:cs typeface="+mn-cs"/>
              </a:rPr>
              <a:t>Customer Background</a:t>
            </a:r>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One of South Africa's largest banking groups with a wide range of wholesale and retail banking services. </a:t>
            </a:r>
          </a:p>
          <a:p>
            <a:endParaRPr lang="en-US" sz="1100" kern="1200" dirty="0">
              <a:solidFill>
                <a:schemeClr val="tx1"/>
              </a:solidFill>
              <a:latin typeface="+mn-lt"/>
              <a:ea typeface="+mn-ea"/>
              <a:cs typeface="+mn-cs"/>
            </a:endParaRPr>
          </a:p>
          <a:p>
            <a:r>
              <a:rPr lang="en-US" sz="1100" b="1" kern="1200" dirty="0">
                <a:solidFill>
                  <a:schemeClr val="tx1"/>
                </a:solidFill>
                <a:latin typeface="+mn-lt"/>
                <a:ea typeface="+mn-ea"/>
                <a:cs typeface="+mn-cs"/>
              </a:rPr>
              <a:t>Business Challenges</a:t>
            </a:r>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Steady increase in demand for backup processing due to the rapid growth of data as well as increased awareness of the need for data protection.</a:t>
            </a:r>
          </a:p>
          <a:p>
            <a:r>
              <a:rPr lang="en-US" sz="1100" kern="1200" dirty="0">
                <a:solidFill>
                  <a:schemeClr val="tx1"/>
                </a:solidFill>
                <a:latin typeface="+mn-lt"/>
                <a:ea typeface="+mn-ea"/>
                <a:cs typeface="+mn-cs"/>
              </a:rPr>
              <a:t>"These demands, combined with diminishing backup and batch windows, put huge strain on the existing mainframe backup solution"</a:t>
            </a:r>
            <a:endParaRPr lang="en-US" sz="1100" b="1" kern="1200" dirty="0">
              <a:solidFill>
                <a:schemeClr val="tx1"/>
              </a:solidFill>
              <a:latin typeface="+mn-lt"/>
              <a:ea typeface="+mn-ea"/>
              <a:cs typeface="+mn-cs"/>
            </a:endParaRPr>
          </a:p>
          <a:p>
            <a:endParaRPr lang="en-US" sz="1100" b="1" kern="1200" dirty="0">
              <a:solidFill>
                <a:schemeClr val="tx1"/>
              </a:solidFill>
              <a:latin typeface="+mn-lt"/>
              <a:ea typeface="+mn-ea"/>
              <a:cs typeface="+mn-cs"/>
            </a:endParaRPr>
          </a:p>
          <a:p>
            <a:r>
              <a:rPr lang="en-US" sz="1100" b="1" kern="1200" dirty="0">
                <a:solidFill>
                  <a:schemeClr val="tx1"/>
                </a:solidFill>
                <a:latin typeface="+mn-lt"/>
                <a:ea typeface="+mn-ea"/>
                <a:cs typeface="+mn-cs"/>
              </a:rPr>
              <a:t>Oracle Products</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StorageTek Virtual Storage Manager version 6 (VSM6)</a:t>
            </a:r>
          </a:p>
          <a:p>
            <a:pPr lvl="0"/>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Virtual Library Extension</a:t>
            </a:r>
          </a:p>
          <a:p>
            <a:pPr lvl="0"/>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SL8500 modular library system</a:t>
            </a:r>
          </a:p>
          <a:p>
            <a:pPr lvl="0"/>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T10000D tape drives</a:t>
            </a:r>
          </a:p>
          <a:p>
            <a:r>
              <a:rPr lang="en-US" sz="1100" b="1" kern="1200" dirty="0">
                <a:solidFill>
                  <a:schemeClr val="tx1"/>
                </a:solidFill>
                <a:latin typeface="+mn-lt"/>
                <a:ea typeface="+mn-ea"/>
                <a:cs typeface="+mn-cs"/>
              </a:rPr>
              <a:t>The Opportunity</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Upgrade their existing </a:t>
            </a:r>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tape environment which consisted of </a:t>
            </a:r>
            <a:r>
              <a:rPr lang="en-US" sz="1100" kern="1200" dirty="0" err="1">
                <a:solidFill>
                  <a:schemeClr val="tx1"/>
                </a:solidFill>
                <a:latin typeface="+mn-lt"/>
                <a:ea typeface="+mn-ea"/>
                <a:cs typeface="+mn-cs"/>
              </a:rPr>
              <a:t>StorageTek</a:t>
            </a:r>
            <a:r>
              <a:rPr lang="en-US" sz="1100" kern="1200" dirty="0">
                <a:solidFill>
                  <a:schemeClr val="tx1"/>
                </a:solidFill>
                <a:latin typeface="+mn-lt"/>
                <a:ea typeface="+mn-ea"/>
                <a:cs typeface="+mn-cs"/>
              </a:rPr>
              <a:t> VSM5 systems, SL8500 tape libraries and T9840D tape drives. </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273057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5175" cy="2573338"/>
          </a:xfrm>
        </p:spPr>
      </p:sp>
      <p:sp>
        <p:nvSpPr>
          <p:cNvPr id="3" name="Notes Placeholder 2"/>
          <p:cNvSpPr>
            <a:spLocks noGrp="1"/>
          </p:cNvSpPr>
          <p:nvPr>
            <p:ph type="body" idx="1"/>
          </p:nvPr>
        </p:nvSpPr>
        <p:spPr/>
        <p:txBody>
          <a:bodyPr>
            <a:normAutofit fontScale="70000" lnSpcReduction="20000"/>
          </a:bodyPr>
          <a:lstStyle/>
          <a:p>
            <a:r>
              <a:rPr lang="en-US" sz="1100" b="1" kern="1200" dirty="0">
                <a:solidFill>
                  <a:schemeClr val="tx1"/>
                </a:solidFill>
                <a:latin typeface="+mn-lt"/>
                <a:ea typeface="+mn-ea"/>
                <a:cs typeface="+mn-cs"/>
              </a:rPr>
              <a:t>Customer Background</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A major French bank.  </a:t>
            </a:r>
          </a:p>
          <a:p>
            <a:pPr lvl="0"/>
            <a:r>
              <a:rPr lang="en-US" sz="1100" b="1" kern="1200" dirty="0">
                <a:solidFill>
                  <a:schemeClr val="tx1"/>
                </a:solidFill>
                <a:latin typeface="+mn-lt"/>
                <a:ea typeface="+mn-ea"/>
                <a:cs typeface="+mn-cs"/>
              </a:rPr>
              <a:t>Business Challenges</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Implement a solution that would support two production sites in a single campus, plus a long distance DR site that was 300KM away.</a:t>
            </a:r>
          </a:p>
          <a:p>
            <a:r>
              <a:rPr lang="en-US" sz="1100" b="1" kern="1200" dirty="0">
                <a:solidFill>
                  <a:schemeClr val="tx1"/>
                </a:solidFill>
                <a:latin typeface="+mn-lt"/>
                <a:ea typeface="+mn-ea"/>
                <a:cs typeface="+mn-cs"/>
              </a:rPr>
              <a:t>Oracle Products</a:t>
            </a:r>
            <a:endParaRPr lang="en-US" sz="1100" kern="1200" dirty="0">
              <a:solidFill>
                <a:schemeClr val="tx1"/>
              </a:solidFill>
              <a:latin typeface="+mn-lt"/>
              <a:ea typeface="+mn-ea"/>
              <a:cs typeface="+mn-cs"/>
            </a:endParaRPr>
          </a:p>
          <a:p>
            <a:pPr lvl="0"/>
            <a:r>
              <a:rPr lang="en-US" sz="1100" kern="1200" dirty="0">
                <a:solidFill>
                  <a:schemeClr val="tx1"/>
                </a:solidFill>
                <a:latin typeface="+mn-lt"/>
                <a:ea typeface="+mn-ea"/>
                <a:cs typeface="+mn-cs"/>
              </a:rPr>
              <a:t>StorageTek Virtual Storage Manager version 6 (VSM6)</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273057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47500" lnSpcReduction="20000"/>
          </a:bodyPr>
          <a:lstStyle/>
          <a:p>
            <a:r>
              <a:rPr lang="en-US" sz="1100" kern="1200" dirty="0">
                <a:solidFill>
                  <a:schemeClr val="tx1"/>
                </a:solidFill>
                <a:latin typeface="+mn-lt"/>
                <a:ea typeface="+mn-ea"/>
                <a:cs typeface="+mn-cs"/>
              </a:rPr>
              <a:t>Customer Win: Major UK Bank</a:t>
            </a:r>
          </a:p>
          <a:p>
            <a:r>
              <a:rPr lang="en-US" sz="1100" b="1" kern="1200" dirty="0">
                <a:solidFill>
                  <a:schemeClr val="tx1"/>
                </a:solidFill>
                <a:latin typeface="+mn-lt"/>
                <a:ea typeface="+mn-ea"/>
                <a:cs typeface="+mn-cs"/>
              </a:rPr>
              <a:t> </a:t>
            </a:r>
            <a:r>
              <a:rPr lang="en-US" sz="1100" kern="1200" dirty="0">
                <a:solidFill>
                  <a:schemeClr val="tx1"/>
                </a:solidFill>
                <a:latin typeface="+mn-lt"/>
                <a:ea typeface="+mn-ea"/>
                <a:cs typeface="+mn-cs"/>
              </a:rPr>
              <a:t> </a:t>
            </a:r>
          </a:p>
          <a:p>
            <a:r>
              <a:rPr lang="en-US" sz="1100" b="1" kern="1200" dirty="0">
                <a:solidFill>
                  <a:schemeClr val="tx1"/>
                </a:solidFill>
                <a:latin typeface="+mn-lt"/>
                <a:ea typeface="+mn-ea"/>
                <a:cs typeface="+mn-cs"/>
              </a:rPr>
              <a:t>The Deal </a:t>
            </a:r>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Upgrade and consolidate over 15 Oracle StorageTek VSM 5 systems to VSM6 and modernize drive technology in existing StorageTek SL8500s. Eliminated upstart IBM installation due to it’s high complexity and lack of resilience.</a:t>
            </a:r>
          </a:p>
          <a:p>
            <a:endParaRPr lang="en-US" sz="1100" kern="1200" dirty="0">
              <a:solidFill>
                <a:schemeClr val="tx1"/>
              </a:solidFill>
              <a:latin typeface="+mn-lt"/>
              <a:ea typeface="+mn-ea"/>
              <a:cs typeface="+mn-cs"/>
            </a:endParaRPr>
          </a:p>
          <a:p>
            <a:pPr eaLnBrk="1" hangingPunct="1">
              <a:spcBef>
                <a:spcPct val="0"/>
              </a:spcBef>
            </a:pPr>
            <a:endParaRPr lang="en-US" b="1" dirty="0">
              <a:solidFill>
                <a:schemeClr val="accent1"/>
              </a:solidFill>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val="273057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2588" y="381000"/>
            <a:ext cx="4572000" cy="2573338"/>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en-US" dirty="0">
                <a:ea typeface="ＭＳ Ｐゴシック" pitchFamily="-101" charset="-128"/>
                <a:cs typeface="ＭＳ Ｐゴシック" pitchFamily="-101" charset="-128"/>
              </a:rPr>
              <a:t>Recovery Point is a leading national provider of integrated Business Continuity and Disaster Recovery Solutions. They serve a diverse client base of Federal, state and local government agencies, as well as commercial organizations ranging from the Fortune 500 to small businesses. Their facilities and recovery centers are located in Maryland, Wisconsin, Pennsylvania and Illinois. From the mainframe to the desktop, we offer the complete range of resources required for the client's organization to survive a catastrophic event and keep their applications and business processes running.</a:t>
            </a:r>
            <a:br>
              <a:rPr lang="en-US" dirty="0">
                <a:ea typeface="ＭＳ Ｐゴシック" pitchFamily="-101" charset="-128"/>
                <a:cs typeface="ＭＳ Ｐゴシック" pitchFamily="-101" charset="-128"/>
              </a:rPr>
            </a:br>
            <a:r>
              <a:rPr lang="en-US" dirty="0">
                <a:ea typeface="ＭＳ Ｐゴシック" pitchFamily="-101" charset="-128"/>
                <a:cs typeface="ＭＳ Ｐゴシック" pitchFamily="-101" charset="-128"/>
              </a:rPr>
              <a:t/>
            </a:r>
            <a:br>
              <a:rPr lang="en-US" dirty="0">
                <a:ea typeface="ＭＳ Ｐゴシック" pitchFamily="-101" charset="-128"/>
                <a:cs typeface="ＭＳ Ｐゴシック" pitchFamily="-101" charset="-128"/>
              </a:rPr>
            </a:br>
            <a:r>
              <a:rPr lang="en-US" dirty="0">
                <a:ea typeface="ＭＳ Ｐゴシック" pitchFamily="-101" charset="-128"/>
                <a:cs typeface="ＭＳ Ｐゴシック" pitchFamily="-101" charset="-128"/>
              </a:rPr>
              <a:t>This is a Net New and very strategic win for OD. </a:t>
            </a:r>
            <a:br>
              <a:rPr lang="en-US" dirty="0">
                <a:ea typeface="ＭＳ Ｐゴシック" pitchFamily="-101" charset="-128"/>
                <a:cs typeface="ＭＳ Ｐゴシック" pitchFamily="-101" charset="-128"/>
              </a:rPr>
            </a:br>
            <a:r>
              <a:rPr lang="en-US" dirty="0">
                <a:ea typeface="ＭＳ Ｐゴシック" pitchFamily="-101" charset="-128"/>
                <a:cs typeface="ＭＳ Ｐゴシック" pitchFamily="-101" charset="-128"/>
              </a:rPr>
              <a:t/>
            </a:r>
            <a:br>
              <a:rPr lang="en-US" dirty="0">
                <a:ea typeface="ＭＳ Ｐゴシック" pitchFamily="-101" charset="-128"/>
                <a:cs typeface="ＭＳ Ｐゴシック" pitchFamily="-101" charset="-128"/>
              </a:rPr>
            </a:br>
            <a:r>
              <a:rPr lang="en-US" dirty="0">
                <a:ea typeface="ＭＳ Ｐゴシック" pitchFamily="-101" charset="-128"/>
                <a:cs typeface="ＭＳ Ｐゴシック" pitchFamily="-101" charset="-128"/>
              </a:rPr>
              <a:t>What was sold:</a:t>
            </a:r>
          </a:p>
          <a:p>
            <a:r>
              <a:rPr lang="en-US" dirty="0">
                <a:ea typeface="ＭＳ Ｐゴシック" pitchFamily="-101" charset="-128"/>
                <a:cs typeface="ＭＳ Ｐゴシック" pitchFamily="-101" charset="-128"/>
              </a:rPr>
              <a:t>SL8500 with 5000 slots - full redundancy - T10000D drives with Encryption</a:t>
            </a:r>
          </a:p>
          <a:p>
            <a:r>
              <a:rPr lang="en-US" dirty="0">
                <a:ea typeface="ＭＳ Ｐゴシック" pitchFamily="-101" charset="-128"/>
                <a:cs typeface="ＭＳ Ｐゴシック" pitchFamily="-101" charset="-128"/>
              </a:rPr>
              <a:t>VSM6 with 10Tb capacity to emulate </a:t>
            </a:r>
            <a:r>
              <a:rPr lang="en-US" dirty="0" err="1">
                <a:ea typeface="ＭＳ Ｐゴシック" pitchFamily="-101" charset="-128"/>
                <a:cs typeface="ＭＳ Ｐゴシック" pitchFamily="-101" charset="-128"/>
              </a:rPr>
              <a:t>VTDs</a:t>
            </a:r>
            <a:r>
              <a:rPr lang="en-US" dirty="0">
                <a:ea typeface="ＭＳ Ｐゴシック" pitchFamily="-101" charset="-128"/>
                <a:cs typeface="ＭＳ Ｐゴシック" pitchFamily="-101" charset="-128"/>
              </a:rPr>
              <a:t> to </a:t>
            </a:r>
            <a:r>
              <a:rPr lang="en-US" dirty="0" err="1">
                <a:ea typeface="ＭＳ Ｐゴシック" pitchFamily="-101" charset="-128"/>
                <a:cs typeface="ＭＳ Ｐゴシック" pitchFamily="-101" charset="-128"/>
              </a:rPr>
              <a:t>RTDs</a:t>
            </a:r>
            <a:r>
              <a:rPr lang="en-US" dirty="0">
                <a:ea typeface="ＭＳ Ｐゴシック" pitchFamily="-101" charset="-128"/>
                <a:cs typeface="ＭＳ Ｐゴシック" pitchFamily="-101" charset="-128"/>
              </a:rPr>
              <a:t> for the </a:t>
            </a:r>
            <a:r>
              <a:rPr lang="en-US" dirty="0" err="1">
                <a:ea typeface="ＭＳ Ｐゴシック" pitchFamily="-101" charset="-128"/>
                <a:cs typeface="ＭＳ Ｐゴシック" pitchFamily="-101" charset="-128"/>
              </a:rPr>
              <a:t>MainFrame</a:t>
            </a:r>
            <a:r>
              <a:rPr lang="en-US" dirty="0">
                <a:ea typeface="ＭＳ Ｐゴシック" pitchFamily="-101" charset="-128"/>
                <a:cs typeface="ＭＳ Ｐゴシック" pitchFamily="-101" charset="-128"/>
              </a:rPr>
              <a:t> environment</a:t>
            </a:r>
          </a:p>
          <a:p>
            <a:r>
              <a:rPr lang="en-US" dirty="0">
                <a:ea typeface="ＭＳ Ｐゴシック" pitchFamily="-101" charset="-128"/>
                <a:cs typeface="ＭＳ Ｐゴシック" pitchFamily="-101" charset="-128"/>
              </a:rPr>
              <a:t>OKM 3.0 Fully Redundant to manage Encryption keys for all drives </a:t>
            </a:r>
          </a:p>
          <a:p>
            <a:r>
              <a:rPr lang="en-US" dirty="0">
                <a:ea typeface="ＭＳ Ｐゴシック" pitchFamily="-101" charset="-128"/>
                <a:cs typeface="ＭＳ Ｐゴシック" pitchFamily="-101" charset="-128"/>
              </a:rPr>
              <a:t>Enterprise Library Software</a:t>
            </a:r>
          </a:p>
          <a:p>
            <a:endParaRPr lang="en-US" dirty="0">
              <a:ea typeface="ＭＳ Ｐゴシック" pitchFamily="-101" charset="-128"/>
              <a:cs typeface="ＭＳ Ｐゴシック" pitchFamily="-101" charset="-128"/>
            </a:endParaRPr>
          </a:p>
          <a:p>
            <a:r>
              <a:rPr lang="en-US" dirty="0">
                <a:ea typeface="ＭＳ Ｐゴシック" pitchFamily="-101" charset="-128"/>
                <a:cs typeface="ＭＳ Ｐゴシック" pitchFamily="-101" charset="-128"/>
              </a:rPr>
              <a:t>This is a “Net New” customer to Oracle. They had, for years, not been able to bid on any government projects that required Oracle products and this project allowed them to purchase products that will now enable them to bid on </a:t>
            </a:r>
            <a:r>
              <a:rPr lang="en-US" dirty="0" err="1">
                <a:ea typeface="ＭＳ Ｐゴシック" pitchFamily="-101" charset="-128"/>
                <a:cs typeface="ＭＳ Ｐゴシック" pitchFamily="-101" charset="-128"/>
              </a:rPr>
              <a:t>RFPs</a:t>
            </a:r>
            <a:r>
              <a:rPr lang="en-US" dirty="0">
                <a:ea typeface="ＭＳ Ｐゴシック" pitchFamily="-101" charset="-128"/>
                <a:cs typeface="ＭＳ Ｐゴシック" pitchFamily="-101" charset="-128"/>
              </a:rPr>
              <a:t> that include our products.</a:t>
            </a:r>
          </a:p>
          <a:p>
            <a:r>
              <a:rPr lang="en-US" dirty="0">
                <a:ea typeface="ＭＳ Ｐゴシック" pitchFamily="-101" charset="-128"/>
                <a:cs typeface="ＭＳ Ｐゴシック" pitchFamily="-101" charset="-128"/>
              </a:rPr>
              <a:t> </a:t>
            </a:r>
          </a:p>
          <a:p>
            <a:endParaRPr lang="en-US" dirty="0">
              <a:ea typeface="ＭＳ Ｐゴシック" pitchFamily="-101" charset="-128"/>
              <a:cs typeface="ＭＳ Ｐゴシック" pitchFamily="-101" charset="-128"/>
            </a:endParaRPr>
          </a:p>
          <a:p>
            <a:pPr eaLnBrk="1" hangingPunct="1">
              <a:spcBef>
                <a:spcPct val="0"/>
              </a:spcBef>
            </a:pPr>
            <a:endParaRPr lang="en-US" dirty="0">
              <a:ea typeface="ＭＳ Ｐゴシック" pitchFamily="-101" charset="-128"/>
              <a:cs typeface="ＭＳ Ｐゴシック" pitchFamily="-101" charset="-128"/>
            </a:endParaRPr>
          </a:p>
        </p:txBody>
      </p:sp>
      <p:sp>
        <p:nvSpPr>
          <p:cNvPr id="25604" name="Slide Number Placeholder 3"/>
          <p:cNvSpPr>
            <a:spLocks noGrp="1"/>
          </p:cNvSpPr>
          <p:nvPr>
            <p:ph type="sldNum" sz="quarter" idx="5"/>
          </p:nvPr>
        </p:nvSpPr>
        <p:spPr bwMode="auto">
          <a:ln>
            <a:miter lim="800000"/>
            <a:headEnd/>
            <a:tailEnd/>
          </a:ln>
        </p:spPr>
        <p:txBody>
          <a:bodyPr/>
          <a:lstStyle/>
          <a:p>
            <a:pPr>
              <a:buClr>
                <a:srgbClr val="4F81BD"/>
              </a:buClr>
            </a:pPr>
            <a:fld id="{D2F4516C-5B65-BF4E-8734-55BCD075E462}" type="slidenum">
              <a:rPr lang="en-US">
                <a:solidFill>
                  <a:srgbClr val="000000"/>
                </a:solidFill>
              </a:rPr>
              <a:pPr>
                <a:buClr>
                  <a:srgbClr val="4F81BD"/>
                </a:buClr>
              </a:pPr>
              <a:t>8</a:t>
            </a:fld>
            <a:endParaRPr lang="en-US">
              <a:solidFill>
                <a:srgbClr val="000000"/>
              </a:solidFill>
            </a:endParaRPr>
          </a:p>
        </p:txBody>
      </p:sp>
    </p:spTree>
    <p:extLst>
      <p:ext uri="{BB962C8B-B14F-4D97-AF65-F5344CB8AC3E}">
        <p14:creationId xmlns:p14="http://schemas.microsoft.com/office/powerpoint/2010/main" val="391326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xfrm>
            <a:off x="382588" y="381000"/>
            <a:ext cx="4572000" cy="2573338"/>
          </a:xfrm>
          <a:noFill/>
          <a:ln>
            <a:solidFill>
              <a:srgbClr val="000000"/>
            </a:solidFill>
            <a:miter lim="800000"/>
            <a:headEnd/>
            <a:tailEnd/>
          </a:ln>
        </p:spPr>
      </p:sp>
      <p:sp>
        <p:nvSpPr>
          <p:cNvPr id="251907" name="Notes Placeholder 2"/>
          <p:cNvSpPr>
            <a:spLocks noGrp="1"/>
          </p:cNvSpPr>
          <p:nvPr>
            <p:ph type="body" idx="1"/>
          </p:nvPr>
        </p:nvSpPr>
        <p:spPr bwMode="auto">
          <a:noFill/>
        </p:spPr>
        <p:txBody>
          <a:bodyPr/>
          <a:lstStyle/>
          <a:p>
            <a:pPr eaLnBrk="1" hangingPunct="1">
              <a:spcBef>
                <a:spcPct val="0"/>
              </a:spcBef>
            </a:pPr>
            <a:endParaRPr lang="en-US"/>
          </a:p>
        </p:txBody>
      </p:sp>
      <p:sp>
        <p:nvSpPr>
          <p:cNvPr id="251908" name="Slide Number Placeholder 3"/>
          <p:cNvSpPr>
            <a:spLocks noGrp="1"/>
          </p:cNvSpPr>
          <p:nvPr>
            <p:ph type="sldNum" sz="quarter" idx="5"/>
          </p:nvPr>
        </p:nvSpPr>
        <p:spPr bwMode="auto">
          <a:noFill/>
          <a:ln>
            <a:miter lim="800000"/>
            <a:headEnd/>
            <a:tailEnd/>
          </a:ln>
        </p:spPr>
        <p:txBody>
          <a:bodyPr/>
          <a:lstStyle/>
          <a:p>
            <a:fld id="{02B6BDF9-0772-6D41-B87D-3AB7BE03CF58}" type="slidenum">
              <a:rPr lang="en-US"/>
              <a:pPr/>
              <a:t>9</a:t>
            </a:fld>
            <a:endParaRPr lang="en-US"/>
          </a:p>
        </p:txBody>
      </p:sp>
    </p:spTree>
    <p:extLst>
      <p:ext uri="{BB962C8B-B14F-4D97-AF65-F5344CB8AC3E}">
        <p14:creationId xmlns:p14="http://schemas.microsoft.com/office/powerpoint/2010/main" val="3210859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Original">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41"/>
            <a:ext cx="12188825" cy="6851759"/>
          </a:xfrm>
          <a:prstGeom prst="rect">
            <a:avLst/>
          </a:prstGeom>
        </p:spPr>
      </p:pic>
      <p:pic>
        <p:nvPicPr>
          <p:cNvPr id="23" name="Picture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4212" y="3140978"/>
            <a:ext cx="2554192" cy="2935900"/>
          </a:xfrm>
          <a:prstGeom prst="rect">
            <a:avLst/>
          </a:prstGeom>
        </p:spPr>
      </p:pic>
      <p:pic>
        <p:nvPicPr>
          <p:cNvPr id="25" name="Picture 24"/>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88919" y="3140978"/>
            <a:ext cx="4915293" cy="2943149"/>
          </a:xfrm>
          <a:prstGeom prst="rect">
            <a:avLst/>
          </a:prstGeom>
        </p:spPr>
      </p:pic>
      <p:sp>
        <p:nvSpPr>
          <p:cNvPr id="26" name="Rectangle 25"/>
          <p:cNvSpPr/>
          <p:nvPr userDrawn="1"/>
        </p:nvSpPr>
        <p:spPr>
          <a:xfrm>
            <a:off x="4382374" y="3144307"/>
            <a:ext cx="28194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ARCHITECTURE</a:t>
            </a:r>
          </a:p>
        </p:txBody>
      </p:sp>
      <p:sp>
        <p:nvSpPr>
          <p:cNvPr id="29" name="Rectangle 28"/>
          <p:cNvSpPr/>
          <p:nvPr userDrawn="1"/>
        </p:nvSpPr>
        <p:spPr>
          <a:xfrm>
            <a:off x="645720" y="3144307"/>
            <a:ext cx="26670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WINNING SOLUTION</a:t>
            </a:r>
          </a:p>
        </p:txBody>
      </p:sp>
      <p:pic>
        <p:nvPicPr>
          <p:cNvPr id="31" name="Picture 3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56612" y="3140978"/>
            <a:ext cx="3048000" cy="2943149"/>
          </a:xfrm>
          <a:prstGeom prst="rect">
            <a:avLst/>
          </a:prstGeom>
        </p:spPr>
      </p:pic>
      <p:sp>
        <p:nvSpPr>
          <p:cNvPr id="32" name="Rectangle 31"/>
          <p:cNvSpPr/>
          <p:nvPr userDrawn="1"/>
        </p:nvSpPr>
        <p:spPr>
          <a:xfrm>
            <a:off x="9427527" y="3124200"/>
            <a:ext cx="1097480" cy="307777"/>
          </a:xfrm>
          <a:prstGeom prst="rect">
            <a:avLst/>
          </a:prstGeom>
        </p:spPr>
        <p:txBody>
          <a:bodyPr wrap="none">
            <a:spAutoFit/>
          </a:bodyPr>
          <a:lstStyle/>
          <a:p>
            <a:pPr lvl="0" algn="ctr" fontAlgn="base">
              <a:spcBef>
                <a:spcPct val="35000"/>
              </a:spcBef>
              <a:spcAft>
                <a:spcPct val="0"/>
              </a:spcAft>
              <a:buClr>
                <a:srgbClr val="FF0000"/>
              </a:buClr>
            </a:pPr>
            <a:r>
              <a:rPr lang="en-US" sz="1400" b="1" dirty="0">
                <a:solidFill>
                  <a:schemeClr val="accent1"/>
                </a:solidFill>
                <a:latin typeface="+mn-lt"/>
                <a:cs typeface="Arial" pitchFamily="34" charset="0"/>
              </a:rPr>
              <a:t>HIGHLIGHTS</a:t>
            </a:r>
          </a:p>
        </p:txBody>
      </p:sp>
      <p:sp>
        <p:nvSpPr>
          <p:cNvPr id="2" name="Title 1"/>
          <p:cNvSpPr>
            <a:spLocks noGrp="1"/>
          </p:cNvSpPr>
          <p:nvPr>
            <p:ph type="title" hasCustomPrompt="1"/>
          </p:nvPr>
        </p:nvSpPr>
        <p:spPr>
          <a:xfrm>
            <a:off x="873310" y="311457"/>
            <a:ext cx="9259701" cy="541860"/>
          </a:xfrm>
        </p:spPr>
        <p:txBody>
          <a:bodyPr anchor="t" anchorCtr="0">
            <a:noAutofit/>
          </a:bodyPr>
          <a:lstStyle>
            <a:lvl1pPr>
              <a:defRPr>
                <a:latin typeface="+mn-lt"/>
              </a:defRPr>
            </a:lvl1pPr>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532811" y="3401199"/>
            <a:ext cx="2895601" cy="2675679"/>
          </a:xfrm>
        </p:spPr>
        <p:txBody>
          <a:bodyPr anchor="ctr">
            <a:noAutofit/>
          </a:bodyPr>
          <a:lstStyle>
            <a:lvl1pPr marL="228543" indent="-148130">
              <a:defRPr sz="1400">
                <a:solidFill>
                  <a:schemeClr val="tx1"/>
                </a:solidFill>
                <a:latin typeface="+mn-lt"/>
              </a:defRPr>
            </a:lvl1pPr>
            <a:lvl2pPr marL="685629" indent="-148130">
              <a:defRPr sz="1400">
                <a:solidFill>
                  <a:schemeClr val="tx1"/>
                </a:solidFill>
                <a:latin typeface="+mn-lt"/>
              </a:defRPr>
            </a:lvl2pPr>
            <a:lvl3pPr marL="1218895" indent="-152362">
              <a:defRPr sz="1400">
                <a:solidFill>
                  <a:schemeClr val="tx1"/>
                </a:solidFill>
                <a:latin typeface="+mn-lt"/>
              </a:defRPr>
            </a:lvl3pPr>
            <a:lvl4pPr marL="1604032" indent="0">
              <a:buNone/>
              <a:defRPr sz="1400"/>
            </a:lvl4pPr>
          </a:lstStyle>
          <a:p>
            <a:pPr lvl="0"/>
            <a:r>
              <a:rPr lang="en-US"/>
              <a:t>Click to edit Master text styles</a:t>
            </a:r>
          </a:p>
          <a:p>
            <a:pPr lvl="1"/>
            <a:r>
              <a:rPr lang="en-US"/>
              <a:t>Second level</a:t>
            </a:r>
          </a:p>
          <a:p>
            <a:pPr lvl="2"/>
            <a:r>
              <a:rPr lang="en-US"/>
              <a:t>Third level</a:t>
            </a:r>
          </a:p>
        </p:txBody>
      </p:sp>
      <p:sp>
        <p:nvSpPr>
          <p:cNvPr id="7" name="Text Placeholder 4"/>
          <p:cNvSpPr>
            <a:spLocks noGrp="1"/>
          </p:cNvSpPr>
          <p:nvPr>
            <p:ph type="body" sz="quarter" idx="13"/>
          </p:nvPr>
        </p:nvSpPr>
        <p:spPr>
          <a:xfrm>
            <a:off x="873309" y="736600"/>
            <a:ext cx="9259716" cy="406400"/>
          </a:xfrm>
        </p:spPr>
        <p:txBody>
          <a:bodyPr anchor="t" anchorCtr="0">
            <a:noAutofit/>
          </a:bodyPr>
          <a:lstStyle>
            <a:lvl1pPr marL="0" indent="0">
              <a:spcAft>
                <a:spcPts val="0"/>
              </a:spcAft>
              <a:buFontTx/>
              <a:buNone/>
              <a:defRPr sz="2399" b="1">
                <a:solidFill>
                  <a:schemeClr val="tx1"/>
                </a:solidFill>
                <a:latin typeface="+mn-lt"/>
              </a:defRPr>
            </a:lvl1pPr>
            <a:lvl2pPr marL="609448" indent="0">
              <a:buFontTx/>
              <a:buNone/>
              <a:defRPr/>
            </a:lvl2pPr>
            <a:lvl3pPr marL="1218895" indent="0">
              <a:buFontTx/>
              <a:buNone/>
              <a:defRPr/>
            </a:lvl3pPr>
            <a:lvl4pPr marL="1828343" indent="0">
              <a:buFontTx/>
              <a:buNone/>
              <a:defRPr/>
            </a:lvl4pPr>
            <a:lvl5pPr marL="2437790" indent="0">
              <a:buFontTx/>
              <a:buNone/>
              <a:defRPr/>
            </a:lvl5pPr>
          </a:lstStyle>
          <a:p>
            <a:pPr lvl="0"/>
            <a:r>
              <a:rPr lang="en-US"/>
              <a:t>Click to edit Master text styles</a:t>
            </a:r>
          </a:p>
        </p:txBody>
      </p:sp>
      <p:sp>
        <p:nvSpPr>
          <p:cNvPr id="18" name="Content Placeholder 5"/>
          <p:cNvSpPr>
            <a:spLocks noGrp="1"/>
          </p:cNvSpPr>
          <p:nvPr>
            <p:ph sz="quarter" idx="16" hasCustomPrompt="1"/>
          </p:nvPr>
        </p:nvSpPr>
        <p:spPr>
          <a:xfrm>
            <a:off x="1522694" y="2006857"/>
            <a:ext cx="2746163"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19" name="Content Placeholder 5"/>
          <p:cNvSpPr>
            <a:spLocks noGrp="1"/>
          </p:cNvSpPr>
          <p:nvPr>
            <p:ph sz="quarter" idx="17" hasCustomPrompt="1"/>
          </p:nvPr>
        </p:nvSpPr>
        <p:spPr>
          <a:xfrm>
            <a:off x="5141521" y="2006857"/>
            <a:ext cx="2895114"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0" name="Content Placeholder 5"/>
          <p:cNvSpPr>
            <a:spLocks noGrp="1"/>
          </p:cNvSpPr>
          <p:nvPr>
            <p:ph sz="quarter" idx="18" hasCustomPrompt="1"/>
          </p:nvPr>
        </p:nvSpPr>
        <p:spPr>
          <a:xfrm>
            <a:off x="8924006" y="2006857"/>
            <a:ext cx="2808422"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4" name="Content Placeholder 5"/>
          <p:cNvSpPr>
            <a:spLocks noGrp="1"/>
          </p:cNvSpPr>
          <p:nvPr>
            <p:ph sz="quarter" idx="19"/>
          </p:nvPr>
        </p:nvSpPr>
        <p:spPr>
          <a:xfrm>
            <a:off x="1522412" y="2315065"/>
            <a:ext cx="27432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0" name="Content Placeholder 5"/>
          <p:cNvSpPr>
            <a:spLocks noGrp="1"/>
          </p:cNvSpPr>
          <p:nvPr>
            <p:ph sz="quarter" idx="24"/>
          </p:nvPr>
        </p:nvSpPr>
        <p:spPr>
          <a:xfrm>
            <a:off x="3503612" y="5638800"/>
            <a:ext cx="4648200" cy="438078"/>
          </a:xfrm>
        </p:spPr>
        <p:txBody>
          <a:bodyPr anchor="ctr">
            <a:noAutofit/>
          </a:bodyPr>
          <a:lstStyle>
            <a:lvl1pPr marL="80413" indent="0" algn="ctr">
              <a:lnSpc>
                <a:spcPts val="1200"/>
              </a:lnSpc>
              <a:buNone/>
              <a:defRPr lang="en-US" sz="1000" b="1" kern="1200" smtClean="0">
                <a:solidFill>
                  <a:schemeClr val="tx1"/>
                </a:solidFill>
                <a:latin typeface="+mn-lt"/>
                <a:ea typeface="+mn-ea"/>
                <a:cs typeface="Arial" panose="020B0604020202020204" pitchFamily="34" charset="0"/>
              </a:defRPr>
            </a:lvl1pPr>
            <a:lvl2pPr marL="302608" indent="0" algn="ctr">
              <a:lnSpc>
                <a:spcPts val="1200"/>
              </a:lnSpc>
              <a:buNone/>
              <a:defRPr sz="1400">
                <a:solidFill>
                  <a:schemeClr val="tx1">
                    <a:lumMod val="50000"/>
                  </a:schemeClr>
                </a:solidFill>
                <a:latin typeface="+mn-lt"/>
              </a:defRPr>
            </a:lvl2pPr>
            <a:lvl3pPr>
              <a:lnSpc>
                <a:spcPts val="1200"/>
              </a:lnSpc>
              <a:defRPr sz="1200"/>
            </a:lvl3pPr>
            <a:lvl4pPr>
              <a:lnSpc>
                <a:spcPts val="1200"/>
              </a:lnSpc>
              <a:defRPr sz="1200"/>
            </a:lvl4pPr>
          </a:lstStyle>
          <a:p>
            <a:pPr lvl="0"/>
            <a:r>
              <a:rPr lang="en-US"/>
              <a:t>Click to edit Master text styles</a:t>
            </a:r>
          </a:p>
        </p:txBody>
      </p:sp>
      <p:sp>
        <p:nvSpPr>
          <p:cNvPr id="35" name="Content Placeholder 5"/>
          <p:cNvSpPr>
            <a:spLocks noGrp="1"/>
          </p:cNvSpPr>
          <p:nvPr>
            <p:ph sz="quarter" idx="27"/>
          </p:nvPr>
        </p:nvSpPr>
        <p:spPr>
          <a:xfrm>
            <a:off x="2513012" y="1293609"/>
            <a:ext cx="9144660" cy="364003"/>
          </a:xfrm>
        </p:spPr>
        <p:txBody>
          <a:bodyPr anchor="ctr">
            <a:noAutofit/>
          </a:bodyPr>
          <a:lstStyle>
            <a:lvl1pPr marL="0" indent="0" algn="ctr"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600" b="0" kern="1200" smtClean="0">
                <a:solidFill>
                  <a:schemeClr val="bg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17"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758606F6-862B-464D-B5D2-FE07FF8AD290}" type="slidenum">
              <a:rPr lang="en-US" smtClean="0"/>
              <a:pPr/>
              <a:t>‹#›</a:t>
            </a:fld>
            <a:endParaRPr dirty="0"/>
          </a:p>
        </p:txBody>
      </p:sp>
      <p:sp>
        <p:nvSpPr>
          <p:cNvPr id="22" name="Rectangle 21"/>
          <p:cNvSpPr/>
          <p:nvPr userDrawn="1"/>
        </p:nvSpPr>
        <p:spPr>
          <a:xfrm>
            <a:off x="863564" y="1234706"/>
            <a:ext cx="857927" cy="477054"/>
          </a:xfrm>
          <a:prstGeom prst="rect">
            <a:avLst/>
          </a:prstGeom>
        </p:spPr>
        <p:txBody>
          <a:bodyPr wrap="none">
            <a:spAutoFit/>
          </a:bodyPr>
          <a:lstStyle/>
          <a:p>
            <a:pPr algn="ctr">
              <a:lnSpc>
                <a:spcPts val="1500"/>
              </a:lnSpc>
            </a:pPr>
            <a:r>
              <a:rPr lang="en-US" sz="1300" b="1">
                <a:solidFill>
                  <a:schemeClr val="bg1"/>
                </a:solidFill>
                <a:latin typeface="+mn-lt"/>
                <a:cs typeface="Arial" panose="020B0604020202020204" pitchFamily="34" charset="0"/>
              </a:rPr>
              <a:t>BUSINESS</a:t>
            </a:r>
            <a:br>
              <a:rPr lang="en-US" sz="1300" b="1">
                <a:solidFill>
                  <a:schemeClr val="bg1"/>
                </a:solidFill>
                <a:latin typeface="+mn-lt"/>
                <a:cs typeface="Arial" panose="020B0604020202020204" pitchFamily="34" charset="0"/>
              </a:rPr>
            </a:br>
            <a:r>
              <a:rPr lang="en-US" sz="1300" b="1">
                <a:solidFill>
                  <a:schemeClr val="bg1"/>
                </a:solidFill>
                <a:latin typeface="+mn-lt"/>
                <a:cs typeface="Arial" panose="020B0604020202020204" pitchFamily="34" charset="0"/>
              </a:rPr>
              <a:t>RESULTS</a:t>
            </a:r>
            <a:endParaRPr lang="en-US" sz="1300" b="1" dirty="0">
              <a:solidFill>
                <a:schemeClr val="bg1"/>
              </a:solidFill>
              <a:latin typeface="+mn-lt"/>
              <a:cs typeface="Arial" panose="020B0604020202020204" pitchFamily="34" charset="0"/>
            </a:endParaRPr>
          </a:p>
        </p:txBody>
      </p:sp>
      <p:sp>
        <p:nvSpPr>
          <p:cNvPr id="33" name="Content Placeholder 5"/>
          <p:cNvSpPr>
            <a:spLocks noGrp="1"/>
          </p:cNvSpPr>
          <p:nvPr>
            <p:ph sz="quarter" idx="28"/>
          </p:nvPr>
        </p:nvSpPr>
        <p:spPr>
          <a:xfrm>
            <a:off x="5141520" y="2315065"/>
            <a:ext cx="28956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6" name="Content Placeholder 5"/>
          <p:cNvSpPr>
            <a:spLocks noGrp="1"/>
          </p:cNvSpPr>
          <p:nvPr>
            <p:ph sz="quarter" idx="29"/>
          </p:nvPr>
        </p:nvSpPr>
        <p:spPr>
          <a:xfrm>
            <a:off x="8924006" y="2315065"/>
            <a:ext cx="2808422"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cxnSp>
        <p:nvCxnSpPr>
          <p:cNvPr id="37" name="Straight Connector 36"/>
          <p:cNvCxnSpPr/>
          <p:nvPr userDrawn="1"/>
        </p:nvCxnSpPr>
        <p:spPr>
          <a:xfrm>
            <a:off x="5011655" y="5603589"/>
            <a:ext cx="1712009" cy="0"/>
          </a:xfrm>
          <a:prstGeom prst="line">
            <a:avLst/>
          </a:prstGeom>
          <a:ln w="19050">
            <a:gradFill flip="none" rotWithShape="1">
              <a:gsLst>
                <a:gs pos="50000">
                  <a:schemeClr val="tx1">
                    <a:lumMod val="60000"/>
                    <a:lumOff val="40000"/>
                  </a:schemeClr>
                </a:gs>
                <a:gs pos="100000">
                  <a:srgbClr val="FFFFFF"/>
                </a:gs>
                <a:gs pos="0">
                  <a:schemeClr val="bg1"/>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28" name="Footer Placeholder 6"/>
          <p:cNvSpPr>
            <a:spLocks noGrp="1"/>
          </p:cNvSpPr>
          <p:nvPr userDrawn="1">
            <p:ph type="ftr" sz="quarter" idx="11"/>
          </p:nvPr>
        </p:nvSpPr>
        <p:spPr>
          <a:xfrm>
            <a:off x="8621423" y="6556248"/>
            <a:ext cx="2743200" cy="182880"/>
          </a:xfrm>
        </p:spPr>
        <p:txBody>
          <a:bodyPr/>
          <a:lstStyle/>
          <a:p>
            <a:r>
              <a:rPr lang="en-US" dirty="0"/>
              <a:t>Oracle Confidential – Internal</a:t>
            </a:r>
          </a:p>
        </p:txBody>
      </p:sp>
    </p:spTree>
    <p:extLst>
      <p:ext uri="{BB962C8B-B14F-4D97-AF65-F5344CB8AC3E}">
        <p14:creationId xmlns:p14="http://schemas.microsoft.com/office/powerpoint/2010/main" val="4878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Original">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41"/>
            <a:ext cx="12188825" cy="6851759"/>
          </a:xfrm>
          <a:prstGeom prst="rect">
            <a:avLst/>
          </a:prstGeom>
        </p:spPr>
      </p:pic>
      <p:pic>
        <p:nvPicPr>
          <p:cNvPr id="23" name="Picture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4212" y="3140978"/>
            <a:ext cx="2554192" cy="2935900"/>
          </a:xfrm>
          <a:prstGeom prst="rect">
            <a:avLst/>
          </a:prstGeom>
        </p:spPr>
      </p:pic>
      <p:pic>
        <p:nvPicPr>
          <p:cNvPr id="25" name="Picture 24"/>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88919" y="3140978"/>
            <a:ext cx="4915293" cy="2943149"/>
          </a:xfrm>
          <a:prstGeom prst="rect">
            <a:avLst/>
          </a:prstGeom>
        </p:spPr>
      </p:pic>
      <p:sp>
        <p:nvSpPr>
          <p:cNvPr id="26" name="Rectangle 25"/>
          <p:cNvSpPr/>
          <p:nvPr userDrawn="1"/>
        </p:nvSpPr>
        <p:spPr>
          <a:xfrm>
            <a:off x="4382374" y="3144307"/>
            <a:ext cx="28194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ARCHITECTURE</a:t>
            </a:r>
          </a:p>
        </p:txBody>
      </p:sp>
      <p:sp>
        <p:nvSpPr>
          <p:cNvPr id="29" name="Rectangle 28"/>
          <p:cNvSpPr/>
          <p:nvPr userDrawn="1"/>
        </p:nvSpPr>
        <p:spPr>
          <a:xfrm>
            <a:off x="645720" y="3144307"/>
            <a:ext cx="26670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WINNING SOLUTION</a:t>
            </a:r>
          </a:p>
        </p:txBody>
      </p:sp>
      <p:pic>
        <p:nvPicPr>
          <p:cNvPr id="31" name="Picture 3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56612" y="3140978"/>
            <a:ext cx="3048000" cy="2943149"/>
          </a:xfrm>
          <a:prstGeom prst="rect">
            <a:avLst/>
          </a:prstGeom>
        </p:spPr>
      </p:pic>
      <p:sp>
        <p:nvSpPr>
          <p:cNvPr id="32" name="Rectangle 31"/>
          <p:cNvSpPr/>
          <p:nvPr userDrawn="1"/>
        </p:nvSpPr>
        <p:spPr>
          <a:xfrm>
            <a:off x="9427527" y="3124200"/>
            <a:ext cx="1097480" cy="307777"/>
          </a:xfrm>
          <a:prstGeom prst="rect">
            <a:avLst/>
          </a:prstGeom>
        </p:spPr>
        <p:txBody>
          <a:bodyPr wrap="none">
            <a:spAutoFit/>
          </a:bodyPr>
          <a:lstStyle/>
          <a:p>
            <a:pPr lvl="0" algn="ctr" fontAlgn="base">
              <a:spcBef>
                <a:spcPct val="35000"/>
              </a:spcBef>
              <a:spcAft>
                <a:spcPct val="0"/>
              </a:spcAft>
              <a:buClr>
                <a:srgbClr val="FF0000"/>
              </a:buClr>
            </a:pPr>
            <a:r>
              <a:rPr lang="en-US" sz="1400" b="1" dirty="0">
                <a:solidFill>
                  <a:schemeClr val="accent1"/>
                </a:solidFill>
                <a:latin typeface="+mn-lt"/>
                <a:cs typeface="Arial" pitchFamily="34" charset="0"/>
              </a:rPr>
              <a:t>HIGHLIGHTS</a:t>
            </a:r>
          </a:p>
        </p:txBody>
      </p:sp>
      <p:sp>
        <p:nvSpPr>
          <p:cNvPr id="2" name="Title 1"/>
          <p:cNvSpPr>
            <a:spLocks noGrp="1"/>
          </p:cNvSpPr>
          <p:nvPr>
            <p:ph type="title" hasCustomPrompt="1"/>
          </p:nvPr>
        </p:nvSpPr>
        <p:spPr>
          <a:xfrm>
            <a:off x="873310" y="311457"/>
            <a:ext cx="9259701" cy="541860"/>
          </a:xfrm>
        </p:spPr>
        <p:txBody>
          <a:bodyPr anchor="t" anchorCtr="0">
            <a:noAutofit/>
          </a:bodyPr>
          <a:lstStyle>
            <a:lvl1pPr>
              <a:defRPr>
                <a:latin typeface="+mn-lt"/>
              </a:defRPr>
            </a:lvl1pPr>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532811" y="3401199"/>
            <a:ext cx="2895601" cy="2675679"/>
          </a:xfrm>
        </p:spPr>
        <p:txBody>
          <a:bodyPr anchor="ctr">
            <a:noAutofit/>
          </a:bodyPr>
          <a:lstStyle>
            <a:lvl1pPr marL="228543" indent="-148130">
              <a:defRPr sz="1400">
                <a:solidFill>
                  <a:schemeClr val="tx1"/>
                </a:solidFill>
                <a:latin typeface="+mn-lt"/>
              </a:defRPr>
            </a:lvl1pPr>
            <a:lvl2pPr marL="685629" indent="-148130">
              <a:defRPr sz="1400">
                <a:solidFill>
                  <a:schemeClr val="tx1"/>
                </a:solidFill>
                <a:latin typeface="+mn-lt"/>
              </a:defRPr>
            </a:lvl2pPr>
            <a:lvl3pPr marL="1218895" indent="-152362">
              <a:defRPr sz="1400">
                <a:solidFill>
                  <a:schemeClr val="tx1"/>
                </a:solidFill>
                <a:latin typeface="+mn-lt"/>
              </a:defRPr>
            </a:lvl3pPr>
            <a:lvl4pPr marL="1604032" indent="0">
              <a:buNone/>
              <a:defRPr sz="1400"/>
            </a:lvl4pPr>
          </a:lstStyle>
          <a:p>
            <a:pPr lvl="0"/>
            <a:r>
              <a:rPr lang="en-US"/>
              <a:t>Click to edit Master text styles</a:t>
            </a:r>
          </a:p>
          <a:p>
            <a:pPr lvl="1"/>
            <a:r>
              <a:rPr lang="en-US"/>
              <a:t>Second level</a:t>
            </a:r>
          </a:p>
          <a:p>
            <a:pPr lvl="2"/>
            <a:r>
              <a:rPr lang="en-US"/>
              <a:t>Third level</a:t>
            </a:r>
          </a:p>
        </p:txBody>
      </p:sp>
      <p:sp>
        <p:nvSpPr>
          <p:cNvPr id="7" name="Text Placeholder 4"/>
          <p:cNvSpPr>
            <a:spLocks noGrp="1"/>
          </p:cNvSpPr>
          <p:nvPr>
            <p:ph type="body" sz="quarter" idx="13"/>
          </p:nvPr>
        </p:nvSpPr>
        <p:spPr>
          <a:xfrm>
            <a:off x="873309" y="736600"/>
            <a:ext cx="9259716" cy="406400"/>
          </a:xfrm>
        </p:spPr>
        <p:txBody>
          <a:bodyPr anchor="t" anchorCtr="0">
            <a:noAutofit/>
          </a:bodyPr>
          <a:lstStyle>
            <a:lvl1pPr marL="0" indent="0">
              <a:spcAft>
                <a:spcPts val="0"/>
              </a:spcAft>
              <a:buFontTx/>
              <a:buNone/>
              <a:defRPr sz="2399" b="1">
                <a:solidFill>
                  <a:schemeClr val="tx1"/>
                </a:solidFill>
                <a:latin typeface="+mn-lt"/>
              </a:defRPr>
            </a:lvl1pPr>
            <a:lvl2pPr marL="609448" indent="0">
              <a:buFontTx/>
              <a:buNone/>
              <a:defRPr/>
            </a:lvl2pPr>
            <a:lvl3pPr marL="1218895" indent="0">
              <a:buFontTx/>
              <a:buNone/>
              <a:defRPr/>
            </a:lvl3pPr>
            <a:lvl4pPr marL="1828343" indent="0">
              <a:buFontTx/>
              <a:buNone/>
              <a:defRPr/>
            </a:lvl4pPr>
            <a:lvl5pPr marL="2437790" indent="0">
              <a:buFontTx/>
              <a:buNone/>
              <a:defRPr/>
            </a:lvl5pPr>
          </a:lstStyle>
          <a:p>
            <a:pPr lvl="0"/>
            <a:r>
              <a:rPr lang="en-US"/>
              <a:t>Click to edit Master text styles</a:t>
            </a:r>
          </a:p>
        </p:txBody>
      </p:sp>
      <p:sp>
        <p:nvSpPr>
          <p:cNvPr id="18" name="Content Placeholder 5"/>
          <p:cNvSpPr>
            <a:spLocks noGrp="1"/>
          </p:cNvSpPr>
          <p:nvPr>
            <p:ph sz="quarter" idx="16" hasCustomPrompt="1"/>
          </p:nvPr>
        </p:nvSpPr>
        <p:spPr>
          <a:xfrm>
            <a:off x="1522694" y="2006857"/>
            <a:ext cx="2746163"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19" name="Content Placeholder 5"/>
          <p:cNvSpPr>
            <a:spLocks noGrp="1"/>
          </p:cNvSpPr>
          <p:nvPr>
            <p:ph sz="quarter" idx="17" hasCustomPrompt="1"/>
          </p:nvPr>
        </p:nvSpPr>
        <p:spPr>
          <a:xfrm>
            <a:off x="5141521" y="2006857"/>
            <a:ext cx="2895114"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0" name="Content Placeholder 5"/>
          <p:cNvSpPr>
            <a:spLocks noGrp="1"/>
          </p:cNvSpPr>
          <p:nvPr>
            <p:ph sz="quarter" idx="18" hasCustomPrompt="1"/>
          </p:nvPr>
        </p:nvSpPr>
        <p:spPr>
          <a:xfrm>
            <a:off x="8924006" y="2006857"/>
            <a:ext cx="2808422"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4" name="Content Placeholder 5"/>
          <p:cNvSpPr>
            <a:spLocks noGrp="1"/>
          </p:cNvSpPr>
          <p:nvPr>
            <p:ph sz="quarter" idx="19"/>
          </p:nvPr>
        </p:nvSpPr>
        <p:spPr>
          <a:xfrm>
            <a:off x="1522412" y="2315065"/>
            <a:ext cx="27432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0" name="Content Placeholder 5"/>
          <p:cNvSpPr>
            <a:spLocks noGrp="1"/>
          </p:cNvSpPr>
          <p:nvPr>
            <p:ph sz="quarter" idx="24"/>
          </p:nvPr>
        </p:nvSpPr>
        <p:spPr>
          <a:xfrm>
            <a:off x="3503612" y="5638800"/>
            <a:ext cx="4648200" cy="438078"/>
          </a:xfrm>
        </p:spPr>
        <p:txBody>
          <a:bodyPr anchor="ctr">
            <a:noAutofit/>
          </a:bodyPr>
          <a:lstStyle>
            <a:lvl1pPr marL="80413" indent="0" algn="ctr">
              <a:lnSpc>
                <a:spcPts val="1200"/>
              </a:lnSpc>
              <a:buNone/>
              <a:defRPr lang="en-US" sz="1000" b="1" kern="1200" smtClean="0">
                <a:solidFill>
                  <a:schemeClr val="tx1"/>
                </a:solidFill>
                <a:latin typeface="+mn-lt"/>
                <a:ea typeface="+mn-ea"/>
                <a:cs typeface="Arial" panose="020B0604020202020204" pitchFamily="34" charset="0"/>
              </a:defRPr>
            </a:lvl1pPr>
            <a:lvl2pPr marL="302608" indent="0" algn="ctr">
              <a:lnSpc>
                <a:spcPts val="1200"/>
              </a:lnSpc>
              <a:buNone/>
              <a:defRPr sz="1400">
                <a:solidFill>
                  <a:schemeClr val="tx1">
                    <a:lumMod val="50000"/>
                  </a:schemeClr>
                </a:solidFill>
                <a:latin typeface="+mn-lt"/>
              </a:defRPr>
            </a:lvl2pPr>
            <a:lvl3pPr>
              <a:lnSpc>
                <a:spcPts val="1200"/>
              </a:lnSpc>
              <a:defRPr sz="1200"/>
            </a:lvl3pPr>
            <a:lvl4pPr>
              <a:lnSpc>
                <a:spcPts val="1200"/>
              </a:lnSpc>
              <a:defRPr sz="1200"/>
            </a:lvl4pPr>
          </a:lstStyle>
          <a:p>
            <a:pPr lvl="0"/>
            <a:r>
              <a:rPr lang="en-US" dirty="0"/>
              <a:t>Click to edit Master text styles</a:t>
            </a:r>
          </a:p>
        </p:txBody>
      </p:sp>
      <p:sp>
        <p:nvSpPr>
          <p:cNvPr id="35" name="Content Placeholder 5"/>
          <p:cNvSpPr>
            <a:spLocks noGrp="1"/>
          </p:cNvSpPr>
          <p:nvPr>
            <p:ph sz="quarter" idx="27"/>
          </p:nvPr>
        </p:nvSpPr>
        <p:spPr>
          <a:xfrm>
            <a:off x="2513012" y="1293609"/>
            <a:ext cx="9144660" cy="364003"/>
          </a:xfrm>
        </p:spPr>
        <p:txBody>
          <a:bodyPr anchor="ctr">
            <a:noAutofit/>
          </a:bodyPr>
          <a:lstStyle>
            <a:lvl1pPr marL="0" indent="0" algn="ctr"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600" b="0" kern="1200" smtClean="0">
                <a:solidFill>
                  <a:schemeClr val="bg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17"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
        <p:nvSpPr>
          <p:cNvPr id="22" name="Rectangle 21"/>
          <p:cNvSpPr/>
          <p:nvPr userDrawn="1"/>
        </p:nvSpPr>
        <p:spPr>
          <a:xfrm>
            <a:off x="863564" y="1234706"/>
            <a:ext cx="857927" cy="477054"/>
          </a:xfrm>
          <a:prstGeom prst="rect">
            <a:avLst/>
          </a:prstGeom>
        </p:spPr>
        <p:txBody>
          <a:bodyPr wrap="none">
            <a:spAutoFit/>
          </a:bodyPr>
          <a:lstStyle/>
          <a:p>
            <a:pPr algn="ctr">
              <a:lnSpc>
                <a:spcPts val="1500"/>
              </a:lnSpc>
            </a:pPr>
            <a:r>
              <a:rPr lang="en-US" sz="1300" b="1">
                <a:solidFill>
                  <a:schemeClr val="bg1"/>
                </a:solidFill>
                <a:latin typeface="+mn-lt"/>
                <a:cs typeface="Arial" panose="020B0604020202020204" pitchFamily="34" charset="0"/>
              </a:rPr>
              <a:t>BUSINESS</a:t>
            </a:r>
            <a:br>
              <a:rPr lang="en-US" sz="1300" b="1">
                <a:solidFill>
                  <a:schemeClr val="bg1"/>
                </a:solidFill>
                <a:latin typeface="+mn-lt"/>
                <a:cs typeface="Arial" panose="020B0604020202020204" pitchFamily="34" charset="0"/>
              </a:rPr>
            </a:br>
            <a:r>
              <a:rPr lang="en-US" sz="1300" b="1">
                <a:solidFill>
                  <a:schemeClr val="bg1"/>
                </a:solidFill>
                <a:latin typeface="+mn-lt"/>
                <a:cs typeface="Arial" panose="020B0604020202020204" pitchFamily="34" charset="0"/>
              </a:rPr>
              <a:t>RESULTS</a:t>
            </a:r>
            <a:endParaRPr lang="en-US" sz="1300" b="1" dirty="0">
              <a:solidFill>
                <a:schemeClr val="bg1"/>
              </a:solidFill>
              <a:latin typeface="+mn-lt"/>
              <a:cs typeface="Arial" panose="020B0604020202020204" pitchFamily="34" charset="0"/>
            </a:endParaRPr>
          </a:p>
        </p:txBody>
      </p:sp>
      <p:sp>
        <p:nvSpPr>
          <p:cNvPr id="33" name="Content Placeholder 5"/>
          <p:cNvSpPr>
            <a:spLocks noGrp="1"/>
          </p:cNvSpPr>
          <p:nvPr>
            <p:ph sz="quarter" idx="28"/>
          </p:nvPr>
        </p:nvSpPr>
        <p:spPr>
          <a:xfrm>
            <a:off x="5141520" y="2315065"/>
            <a:ext cx="28956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6" name="Content Placeholder 5"/>
          <p:cNvSpPr>
            <a:spLocks noGrp="1"/>
          </p:cNvSpPr>
          <p:nvPr>
            <p:ph sz="quarter" idx="29"/>
          </p:nvPr>
        </p:nvSpPr>
        <p:spPr>
          <a:xfrm>
            <a:off x="8924006" y="2315065"/>
            <a:ext cx="2808422"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cxnSp>
        <p:nvCxnSpPr>
          <p:cNvPr id="37" name="Straight Connector 36"/>
          <p:cNvCxnSpPr/>
          <p:nvPr userDrawn="1"/>
        </p:nvCxnSpPr>
        <p:spPr>
          <a:xfrm>
            <a:off x="5011655" y="5603589"/>
            <a:ext cx="1712009" cy="0"/>
          </a:xfrm>
          <a:prstGeom prst="line">
            <a:avLst/>
          </a:prstGeom>
          <a:ln w="19050">
            <a:gradFill flip="none" rotWithShape="1">
              <a:gsLst>
                <a:gs pos="50000">
                  <a:schemeClr val="tx1">
                    <a:lumMod val="60000"/>
                    <a:lumOff val="40000"/>
                  </a:schemeClr>
                </a:gs>
                <a:gs pos="100000">
                  <a:srgbClr val="FFFFFF"/>
                </a:gs>
                <a:gs pos="0">
                  <a:schemeClr val="bg1"/>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28" name="Footer Placeholder 4"/>
          <p:cNvSpPr>
            <a:spLocks noGrp="1"/>
          </p:cNvSpPr>
          <p:nvPr>
            <p:ph type="ftr" sz="quarter" idx="11"/>
          </p:nvPr>
        </p:nvSpPr>
        <p:spPr>
          <a:xfrm>
            <a:off x="8380412" y="6556248"/>
            <a:ext cx="2498723" cy="182880"/>
          </a:xfrm>
          <a:prstGeom prst="rect">
            <a:avLst/>
          </a:prstGeom>
        </p:spPr>
        <p:txBody>
          <a:bodyPr/>
          <a:lstStyle>
            <a:lvl1pPr>
              <a:defRPr sz="800"/>
            </a:lvl1pPr>
          </a:lstStyle>
          <a:p>
            <a:r>
              <a:rPr lang="en-US"/>
              <a:t>Oracle Confidential – Internal</a:t>
            </a:r>
            <a:endParaRPr lang="en-US" dirty="0"/>
          </a:p>
        </p:txBody>
      </p:sp>
    </p:spTree>
    <p:extLst>
      <p:ext uri="{BB962C8B-B14F-4D97-AF65-F5344CB8AC3E}">
        <p14:creationId xmlns:p14="http://schemas.microsoft.com/office/powerpoint/2010/main" val="4878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Original">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41"/>
            <a:ext cx="12188825" cy="6851759"/>
          </a:xfrm>
          <a:prstGeom prst="rect">
            <a:avLst/>
          </a:prstGeom>
        </p:spPr>
      </p:pic>
      <p:pic>
        <p:nvPicPr>
          <p:cNvPr id="23" name="Picture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4212" y="3140978"/>
            <a:ext cx="2554192" cy="2935900"/>
          </a:xfrm>
          <a:prstGeom prst="rect">
            <a:avLst/>
          </a:prstGeom>
        </p:spPr>
      </p:pic>
      <p:pic>
        <p:nvPicPr>
          <p:cNvPr id="25" name="Picture 24"/>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88919" y="3140978"/>
            <a:ext cx="4915293" cy="2943149"/>
          </a:xfrm>
          <a:prstGeom prst="rect">
            <a:avLst/>
          </a:prstGeom>
        </p:spPr>
      </p:pic>
      <p:sp>
        <p:nvSpPr>
          <p:cNvPr id="26" name="Rectangle 25"/>
          <p:cNvSpPr/>
          <p:nvPr userDrawn="1"/>
        </p:nvSpPr>
        <p:spPr>
          <a:xfrm>
            <a:off x="4382374" y="3144307"/>
            <a:ext cx="28194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ARCHITECTURE</a:t>
            </a:r>
          </a:p>
        </p:txBody>
      </p:sp>
      <p:sp>
        <p:nvSpPr>
          <p:cNvPr id="29" name="Rectangle 28"/>
          <p:cNvSpPr/>
          <p:nvPr userDrawn="1"/>
        </p:nvSpPr>
        <p:spPr>
          <a:xfrm>
            <a:off x="645720" y="3144307"/>
            <a:ext cx="26670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WINNING SOLUTION</a:t>
            </a:r>
          </a:p>
        </p:txBody>
      </p:sp>
      <p:pic>
        <p:nvPicPr>
          <p:cNvPr id="31" name="Picture 3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56612" y="3140978"/>
            <a:ext cx="3048000" cy="2943149"/>
          </a:xfrm>
          <a:prstGeom prst="rect">
            <a:avLst/>
          </a:prstGeom>
        </p:spPr>
      </p:pic>
      <p:sp>
        <p:nvSpPr>
          <p:cNvPr id="32" name="Rectangle 31"/>
          <p:cNvSpPr/>
          <p:nvPr userDrawn="1"/>
        </p:nvSpPr>
        <p:spPr>
          <a:xfrm>
            <a:off x="9427527" y="3124200"/>
            <a:ext cx="1097480" cy="307777"/>
          </a:xfrm>
          <a:prstGeom prst="rect">
            <a:avLst/>
          </a:prstGeom>
        </p:spPr>
        <p:txBody>
          <a:bodyPr wrap="none">
            <a:spAutoFit/>
          </a:bodyPr>
          <a:lstStyle/>
          <a:p>
            <a:pPr lvl="0" algn="ctr" fontAlgn="base">
              <a:spcBef>
                <a:spcPct val="35000"/>
              </a:spcBef>
              <a:spcAft>
                <a:spcPct val="0"/>
              </a:spcAft>
              <a:buClr>
                <a:srgbClr val="FF0000"/>
              </a:buClr>
            </a:pPr>
            <a:r>
              <a:rPr lang="en-US" sz="1400" b="1" dirty="0">
                <a:solidFill>
                  <a:schemeClr val="accent1"/>
                </a:solidFill>
                <a:latin typeface="+mn-lt"/>
                <a:cs typeface="Arial" pitchFamily="34" charset="0"/>
              </a:rPr>
              <a:t>HIGHLIGHTS</a:t>
            </a:r>
          </a:p>
        </p:txBody>
      </p:sp>
      <p:sp>
        <p:nvSpPr>
          <p:cNvPr id="2" name="Title 1"/>
          <p:cNvSpPr>
            <a:spLocks noGrp="1"/>
          </p:cNvSpPr>
          <p:nvPr>
            <p:ph type="title" hasCustomPrompt="1"/>
          </p:nvPr>
        </p:nvSpPr>
        <p:spPr>
          <a:xfrm>
            <a:off x="873310" y="311457"/>
            <a:ext cx="9259701" cy="541860"/>
          </a:xfrm>
        </p:spPr>
        <p:txBody>
          <a:bodyPr anchor="t" anchorCtr="0">
            <a:noAutofit/>
          </a:bodyPr>
          <a:lstStyle>
            <a:lvl1pPr>
              <a:defRPr>
                <a:latin typeface="+mn-lt"/>
              </a:defRPr>
            </a:lvl1pPr>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532811" y="3401199"/>
            <a:ext cx="2895601" cy="2675679"/>
          </a:xfrm>
        </p:spPr>
        <p:txBody>
          <a:bodyPr anchor="ctr">
            <a:noAutofit/>
          </a:bodyPr>
          <a:lstStyle>
            <a:lvl1pPr marL="228543" indent="-148130">
              <a:defRPr sz="1400">
                <a:solidFill>
                  <a:schemeClr val="tx1"/>
                </a:solidFill>
                <a:latin typeface="+mn-lt"/>
              </a:defRPr>
            </a:lvl1pPr>
            <a:lvl2pPr marL="685629" indent="-148130">
              <a:defRPr sz="1400">
                <a:solidFill>
                  <a:schemeClr val="tx1"/>
                </a:solidFill>
                <a:latin typeface="+mn-lt"/>
              </a:defRPr>
            </a:lvl2pPr>
            <a:lvl3pPr marL="1218895" indent="-152362">
              <a:defRPr sz="1400">
                <a:solidFill>
                  <a:schemeClr val="tx1"/>
                </a:solidFill>
                <a:latin typeface="+mn-lt"/>
              </a:defRPr>
            </a:lvl3pPr>
            <a:lvl4pPr marL="1604032" indent="0">
              <a:buNone/>
              <a:defRPr sz="1400"/>
            </a:lvl4pPr>
          </a:lstStyle>
          <a:p>
            <a:pPr lvl="0"/>
            <a:r>
              <a:rPr lang="en-US"/>
              <a:t>Click to edit Master text styles</a:t>
            </a:r>
          </a:p>
          <a:p>
            <a:pPr lvl="1"/>
            <a:r>
              <a:rPr lang="en-US"/>
              <a:t>Second level</a:t>
            </a:r>
          </a:p>
          <a:p>
            <a:pPr lvl="2"/>
            <a:r>
              <a:rPr lang="en-US"/>
              <a:t>Third level</a:t>
            </a:r>
          </a:p>
        </p:txBody>
      </p:sp>
      <p:sp>
        <p:nvSpPr>
          <p:cNvPr id="7" name="Text Placeholder 4"/>
          <p:cNvSpPr>
            <a:spLocks noGrp="1"/>
          </p:cNvSpPr>
          <p:nvPr>
            <p:ph type="body" sz="quarter" idx="13"/>
          </p:nvPr>
        </p:nvSpPr>
        <p:spPr>
          <a:xfrm>
            <a:off x="873309" y="736600"/>
            <a:ext cx="9259716" cy="406400"/>
          </a:xfrm>
        </p:spPr>
        <p:txBody>
          <a:bodyPr anchor="t" anchorCtr="0">
            <a:noAutofit/>
          </a:bodyPr>
          <a:lstStyle>
            <a:lvl1pPr marL="0" indent="0">
              <a:spcAft>
                <a:spcPts val="0"/>
              </a:spcAft>
              <a:buFontTx/>
              <a:buNone/>
              <a:defRPr sz="2399" b="1">
                <a:solidFill>
                  <a:schemeClr val="tx1"/>
                </a:solidFill>
                <a:latin typeface="+mn-lt"/>
              </a:defRPr>
            </a:lvl1pPr>
            <a:lvl2pPr marL="609448" indent="0">
              <a:buFontTx/>
              <a:buNone/>
              <a:defRPr/>
            </a:lvl2pPr>
            <a:lvl3pPr marL="1218895" indent="0">
              <a:buFontTx/>
              <a:buNone/>
              <a:defRPr/>
            </a:lvl3pPr>
            <a:lvl4pPr marL="1828343" indent="0">
              <a:buFontTx/>
              <a:buNone/>
              <a:defRPr/>
            </a:lvl4pPr>
            <a:lvl5pPr marL="2437790" indent="0">
              <a:buFontTx/>
              <a:buNone/>
              <a:defRPr/>
            </a:lvl5pPr>
          </a:lstStyle>
          <a:p>
            <a:pPr lvl="0"/>
            <a:r>
              <a:rPr lang="en-US"/>
              <a:t>Click to edit Master text styles</a:t>
            </a:r>
          </a:p>
        </p:txBody>
      </p:sp>
      <p:sp>
        <p:nvSpPr>
          <p:cNvPr id="18" name="Content Placeholder 5"/>
          <p:cNvSpPr>
            <a:spLocks noGrp="1"/>
          </p:cNvSpPr>
          <p:nvPr>
            <p:ph sz="quarter" idx="16" hasCustomPrompt="1"/>
          </p:nvPr>
        </p:nvSpPr>
        <p:spPr>
          <a:xfrm>
            <a:off x="1522694" y="2006857"/>
            <a:ext cx="2746163"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19" name="Content Placeholder 5"/>
          <p:cNvSpPr>
            <a:spLocks noGrp="1"/>
          </p:cNvSpPr>
          <p:nvPr>
            <p:ph sz="quarter" idx="17" hasCustomPrompt="1"/>
          </p:nvPr>
        </p:nvSpPr>
        <p:spPr>
          <a:xfrm>
            <a:off x="5141521" y="2006857"/>
            <a:ext cx="2895114"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0" name="Content Placeholder 5"/>
          <p:cNvSpPr>
            <a:spLocks noGrp="1"/>
          </p:cNvSpPr>
          <p:nvPr>
            <p:ph sz="quarter" idx="18" hasCustomPrompt="1"/>
          </p:nvPr>
        </p:nvSpPr>
        <p:spPr>
          <a:xfrm>
            <a:off x="8924006" y="2006857"/>
            <a:ext cx="2808422"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4" name="Content Placeholder 5"/>
          <p:cNvSpPr>
            <a:spLocks noGrp="1"/>
          </p:cNvSpPr>
          <p:nvPr>
            <p:ph sz="quarter" idx="19"/>
          </p:nvPr>
        </p:nvSpPr>
        <p:spPr>
          <a:xfrm>
            <a:off x="1522412" y="2315065"/>
            <a:ext cx="27432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5" name="Content Placeholder 5"/>
          <p:cNvSpPr>
            <a:spLocks noGrp="1"/>
          </p:cNvSpPr>
          <p:nvPr>
            <p:ph sz="quarter" idx="27"/>
          </p:nvPr>
        </p:nvSpPr>
        <p:spPr>
          <a:xfrm>
            <a:off x="2513012" y="1293609"/>
            <a:ext cx="9144660" cy="364003"/>
          </a:xfrm>
        </p:spPr>
        <p:txBody>
          <a:bodyPr anchor="ctr">
            <a:noAutofit/>
          </a:bodyPr>
          <a:lstStyle>
            <a:lvl1pPr marL="0" indent="0" algn="ctr"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600" b="0" kern="1200" smtClean="0">
                <a:solidFill>
                  <a:schemeClr val="bg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17"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
        <p:nvSpPr>
          <p:cNvPr id="22" name="Rectangle 21"/>
          <p:cNvSpPr/>
          <p:nvPr userDrawn="1"/>
        </p:nvSpPr>
        <p:spPr>
          <a:xfrm>
            <a:off x="863564" y="1234706"/>
            <a:ext cx="857927" cy="477054"/>
          </a:xfrm>
          <a:prstGeom prst="rect">
            <a:avLst/>
          </a:prstGeom>
        </p:spPr>
        <p:txBody>
          <a:bodyPr wrap="none">
            <a:spAutoFit/>
          </a:bodyPr>
          <a:lstStyle/>
          <a:p>
            <a:pPr algn="ctr">
              <a:lnSpc>
                <a:spcPts val="1500"/>
              </a:lnSpc>
            </a:pPr>
            <a:r>
              <a:rPr lang="en-US" sz="1300" b="1">
                <a:solidFill>
                  <a:schemeClr val="bg1"/>
                </a:solidFill>
                <a:latin typeface="+mn-lt"/>
                <a:cs typeface="Arial" panose="020B0604020202020204" pitchFamily="34" charset="0"/>
              </a:rPr>
              <a:t>BUSINESS</a:t>
            </a:r>
            <a:br>
              <a:rPr lang="en-US" sz="1300" b="1">
                <a:solidFill>
                  <a:schemeClr val="bg1"/>
                </a:solidFill>
                <a:latin typeface="+mn-lt"/>
                <a:cs typeface="Arial" panose="020B0604020202020204" pitchFamily="34" charset="0"/>
              </a:rPr>
            </a:br>
            <a:r>
              <a:rPr lang="en-US" sz="1300" b="1">
                <a:solidFill>
                  <a:schemeClr val="bg1"/>
                </a:solidFill>
                <a:latin typeface="+mn-lt"/>
                <a:cs typeface="Arial" panose="020B0604020202020204" pitchFamily="34" charset="0"/>
              </a:rPr>
              <a:t>RESULTS</a:t>
            </a:r>
            <a:endParaRPr lang="en-US" sz="1300" b="1" dirty="0">
              <a:solidFill>
                <a:schemeClr val="bg1"/>
              </a:solidFill>
              <a:latin typeface="+mn-lt"/>
              <a:cs typeface="Arial" panose="020B0604020202020204" pitchFamily="34" charset="0"/>
            </a:endParaRPr>
          </a:p>
        </p:txBody>
      </p:sp>
      <p:sp>
        <p:nvSpPr>
          <p:cNvPr id="33" name="Content Placeholder 5"/>
          <p:cNvSpPr>
            <a:spLocks noGrp="1"/>
          </p:cNvSpPr>
          <p:nvPr>
            <p:ph sz="quarter" idx="28"/>
          </p:nvPr>
        </p:nvSpPr>
        <p:spPr>
          <a:xfrm>
            <a:off x="5141520" y="2315065"/>
            <a:ext cx="28956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6" name="Content Placeholder 5"/>
          <p:cNvSpPr>
            <a:spLocks noGrp="1"/>
          </p:cNvSpPr>
          <p:nvPr>
            <p:ph sz="quarter" idx="29"/>
          </p:nvPr>
        </p:nvSpPr>
        <p:spPr>
          <a:xfrm>
            <a:off x="8924006" y="2315065"/>
            <a:ext cx="2808422"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Tree>
    <p:extLst>
      <p:ext uri="{BB962C8B-B14F-4D97-AF65-F5344CB8AC3E}">
        <p14:creationId xmlns:p14="http://schemas.microsoft.com/office/powerpoint/2010/main" val="4878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rigin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3310" y="311457"/>
            <a:ext cx="9259701" cy="541860"/>
          </a:xfrm>
        </p:spPr>
        <p:txBody>
          <a:bodyPr anchor="t" anchorCtr="0">
            <a:noAutofit/>
          </a:bodyPr>
          <a:lstStyle>
            <a:lvl1pPr>
              <a:defRPr>
                <a:latin typeface="+mn-lt"/>
              </a:defRPr>
            </a:lvl1pPr>
          </a:lstStyle>
          <a:p>
            <a:r>
              <a:rPr lang="en-US" dirty="0"/>
              <a:t>Click to edit Master title style</a:t>
            </a:r>
            <a:br>
              <a:rPr lang="en-US" dirty="0"/>
            </a:br>
            <a:endParaRPr lang="en-US" dirty="0"/>
          </a:p>
        </p:txBody>
      </p:sp>
      <p:sp>
        <p:nvSpPr>
          <p:cNvPr id="17"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p14="http://schemas.microsoft.com/office/powerpoint/2010/main" val="80749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auto">
      <p:bgPr>
        <a:solidFill>
          <a:schemeClr val="bg2"/>
        </a:solidFill>
        <a:effectLst/>
      </p:bgPr>
    </p:bg>
    <p:spTree>
      <p:nvGrpSpPr>
        <p:cNvPr id="1" name=""/>
        <p:cNvGrpSpPr/>
        <p:nvPr/>
      </p:nvGrpSpPr>
      <p:grpSpPr>
        <a:xfrm>
          <a:off x="0" y="0"/>
          <a:ext cx="0" cy="0"/>
          <a:chOff x="0" y="0"/>
          <a:chExt cx="0" cy="0"/>
        </a:xfrm>
      </p:grpSpPr>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a:t>
            </a:r>
            <a:r>
              <a:rPr lang="en-US" sz="800" dirty="0">
                <a:solidFill>
                  <a:schemeClr val="tx1">
                    <a:lumMod val="60000"/>
                    <a:lumOff val="40000"/>
                  </a:schemeClr>
                </a:solidFill>
              </a:rPr>
              <a:t>6</a:t>
            </a:r>
            <a:r>
              <a:rPr sz="800" dirty="0">
                <a:solidFill>
                  <a:schemeClr val="tx1">
                    <a:lumMod val="60000"/>
                    <a:lumOff val="40000"/>
                  </a:schemeClr>
                </a:solidFill>
              </a:rPr>
              <a:t> Oracle and/or its affiliates. All rights reserved.  |</a:t>
            </a:r>
          </a:p>
        </p:txBody>
      </p:sp>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a:xfrm>
            <a:off x="8777289" y="6556248"/>
            <a:ext cx="2498723" cy="182880"/>
          </a:xfrm>
          <a:prstGeom prst="rect">
            <a:avLst/>
          </a:prstGeom>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1.5X red tab for 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a:t>
            </a:r>
            <a:r>
              <a:rPr lang="en-US" sz="800" dirty="0">
                <a:solidFill>
                  <a:schemeClr val="tx1">
                    <a:lumMod val="60000"/>
                    <a:lumOff val="40000"/>
                  </a:schemeClr>
                </a:solidFill>
              </a:rPr>
              <a:t>6</a:t>
            </a:r>
            <a:r>
              <a:rPr sz="800" dirty="0">
                <a:solidFill>
                  <a:schemeClr val="tx1">
                    <a:lumMod val="60000"/>
                    <a:lumOff val="40000"/>
                  </a:schemeClr>
                </a:solidFill>
              </a:rPr>
              <a:t> Oracle and/or its affiliates. All rights reserved.  |</a:t>
            </a:r>
          </a:p>
        </p:txBody>
      </p:sp>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a:xfrm>
            <a:off x="8777289" y="6556248"/>
            <a:ext cx="2498723" cy="182880"/>
          </a:xfrm>
          <a:prstGeom prst="rect">
            <a:avLst/>
          </a:prstGeom>
        </p:spPr>
        <p:txBody>
          <a:bodyPr/>
          <a:lstStyle/>
          <a:p>
            <a:endParaRPr dirty="0"/>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13" name="Picture 12" descr="1.5X red tab for 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a:xfrm>
            <a:off x="8777289" y="6556248"/>
            <a:ext cx="2498723" cy="182880"/>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a:xfrm>
            <a:off x="8777289" y="6556248"/>
            <a:ext cx="2498723" cy="182880"/>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dirty="0"/>
          </a:p>
        </p:txBody>
      </p:sp>
      <p:sp>
        <p:nvSpPr>
          <p:cNvPr id="4" name="Footer Placeholder 3"/>
          <p:cNvSpPr>
            <a:spLocks noGrp="1"/>
          </p:cNvSpPr>
          <p:nvPr>
            <p:ph type="ftr" sz="quarter" idx="11"/>
          </p:nvPr>
        </p:nvSpPr>
        <p:spPr>
          <a:xfrm>
            <a:off x="8777289" y="6556248"/>
            <a:ext cx="2498723" cy="18288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Original">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41"/>
            <a:ext cx="12188825" cy="6851759"/>
          </a:xfrm>
          <a:prstGeom prst="rect">
            <a:avLst/>
          </a:prstGeom>
        </p:spPr>
      </p:pic>
      <p:pic>
        <p:nvPicPr>
          <p:cNvPr id="23" name="Picture 22"/>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4212" y="3140978"/>
            <a:ext cx="2554192" cy="2935900"/>
          </a:xfrm>
          <a:prstGeom prst="rect">
            <a:avLst/>
          </a:prstGeom>
        </p:spPr>
      </p:pic>
      <p:pic>
        <p:nvPicPr>
          <p:cNvPr id="25" name="Picture 24"/>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388919" y="3140978"/>
            <a:ext cx="4915293" cy="2943149"/>
          </a:xfrm>
          <a:prstGeom prst="rect">
            <a:avLst/>
          </a:prstGeom>
        </p:spPr>
      </p:pic>
      <p:sp>
        <p:nvSpPr>
          <p:cNvPr id="26" name="Rectangle 25"/>
          <p:cNvSpPr/>
          <p:nvPr userDrawn="1"/>
        </p:nvSpPr>
        <p:spPr>
          <a:xfrm>
            <a:off x="4382374" y="3144307"/>
            <a:ext cx="28194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ARCHITECTURE</a:t>
            </a:r>
          </a:p>
        </p:txBody>
      </p:sp>
      <p:sp>
        <p:nvSpPr>
          <p:cNvPr id="29" name="Rectangle 28"/>
          <p:cNvSpPr/>
          <p:nvPr userDrawn="1"/>
        </p:nvSpPr>
        <p:spPr>
          <a:xfrm>
            <a:off x="645720" y="3144307"/>
            <a:ext cx="2667000" cy="284693"/>
          </a:xfrm>
          <a:prstGeom prst="rect">
            <a:avLst/>
          </a:prstGeom>
        </p:spPr>
        <p:txBody>
          <a:bodyPr wrap="square">
            <a:spAutoFit/>
          </a:bodyPr>
          <a:lstStyle/>
          <a:p>
            <a:pPr algn="ctr" fontAlgn="base">
              <a:lnSpc>
                <a:spcPts val="1466"/>
              </a:lnSpc>
              <a:spcBef>
                <a:spcPct val="35000"/>
              </a:spcBef>
              <a:spcAft>
                <a:spcPct val="0"/>
              </a:spcAft>
              <a:buClr>
                <a:srgbClr val="FF0000"/>
              </a:buClr>
            </a:pPr>
            <a:r>
              <a:rPr lang="en-US" sz="1400" b="1" dirty="0">
                <a:solidFill>
                  <a:schemeClr val="accent1"/>
                </a:solidFill>
                <a:latin typeface="+mn-lt"/>
                <a:cs typeface="Arial" pitchFamily="34" charset="0"/>
              </a:rPr>
              <a:t>WINNING SOLUTION</a:t>
            </a:r>
          </a:p>
        </p:txBody>
      </p:sp>
      <p:pic>
        <p:nvPicPr>
          <p:cNvPr id="31" name="Picture 3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456612" y="3140978"/>
            <a:ext cx="3048000" cy="2943149"/>
          </a:xfrm>
          <a:prstGeom prst="rect">
            <a:avLst/>
          </a:prstGeom>
        </p:spPr>
      </p:pic>
      <p:sp>
        <p:nvSpPr>
          <p:cNvPr id="32" name="Rectangle 31"/>
          <p:cNvSpPr/>
          <p:nvPr userDrawn="1"/>
        </p:nvSpPr>
        <p:spPr>
          <a:xfrm>
            <a:off x="9427527" y="3124200"/>
            <a:ext cx="1097480" cy="307777"/>
          </a:xfrm>
          <a:prstGeom prst="rect">
            <a:avLst/>
          </a:prstGeom>
        </p:spPr>
        <p:txBody>
          <a:bodyPr wrap="none">
            <a:spAutoFit/>
          </a:bodyPr>
          <a:lstStyle/>
          <a:p>
            <a:pPr lvl="0" algn="ctr" fontAlgn="base">
              <a:spcBef>
                <a:spcPct val="35000"/>
              </a:spcBef>
              <a:spcAft>
                <a:spcPct val="0"/>
              </a:spcAft>
              <a:buClr>
                <a:srgbClr val="FF0000"/>
              </a:buClr>
            </a:pPr>
            <a:r>
              <a:rPr lang="en-US" sz="1400" b="1" dirty="0">
                <a:solidFill>
                  <a:schemeClr val="accent1"/>
                </a:solidFill>
                <a:latin typeface="+mn-lt"/>
                <a:cs typeface="Arial" pitchFamily="34" charset="0"/>
              </a:rPr>
              <a:t>HIGHLIGHTS</a:t>
            </a:r>
          </a:p>
        </p:txBody>
      </p:sp>
      <p:sp>
        <p:nvSpPr>
          <p:cNvPr id="2" name="Title 1"/>
          <p:cNvSpPr>
            <a:spLocks noGrp="1"/>
          </p:cNvSpPr>
          <p:nvPr>
            <p:ph type="title" hasCustomPrompt="1"/>
          </p:nvPr>
        </p:nvSpPr>
        <p:spPr>
          <a:xfrm>
            <a:off x="873310" y="311457"/>
            <a:ext cx="9259701" cy="541860"/>
          </a:xfrm>
        </p:spPr>
        <p:txBody>
          <a:bodyPr anchor="t" anchorCtr="0">
            <a:noAutofit/>
          </a:bodyPr>
          <a:lstStyle>
            <a:lvl1pPr>
              <a:defRPr>
                <a:latin typeface="+mn-lt"/>
              </a:defRPr>
            </a:lvl1pPr>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532811" y="3401199"/>
            <a:ext cx="2895601" cy="2675679"/>
          </a:xfrm>
        </p:spPr>
        <p:txBody>
          <a:bodyPr anchor="ctr">
            <a:noAutofit/>
          </a:bodyPr>
          <a:lstStyle>
            <a:lvl1pPr marL="228543" indent="-148130">
              <a:defRPr sz="1400">
                <a:solidFill>
                  <a:schemeClr val="tx1"/>
                </a:solidFill>
                <a:latin typeface="+mn-lt"/>
              </a:defRPr>
            </a:lvl1pPr>
            <a:lvl2pPr marL="685629" indent="-148130">
              <a:defRPr sz="1400">
                <a:solidFill>
                  <a:schemeClr val="tx1"/>
                </a:solidFill>
                <a:latin typeface="+mn-lt"/>
              </a:defRPr>
            </a:lvl2pPr>
            <a:lvl3pPr marL="1218895" indent="-152362">
              <a:defRPr sz="1400">
                <a:solidFill>
                  <a:schemeClr val="tx1"/>
                </a:solidFill>
                <a:latin typeface="+mn-lt"/>
              </a:defRPr>
            </a:lvl3pPr>
            <a:lvl4pPr marL="1604032" indent="0">
              <a:buNone/>
              <a:defRPr sz="1400"/>
            </a:lvl4pPr>
          </a:lstStyle>
          <a:p>
            <a:pPr lvl="0"/>
            <a:r>
              <a:rPr lang="en-US"/>
              <a:t>Click to edit Master text styles</a:t>
            </a:r>
          </a:p>
          <a:p>
            <a:pPr lvl="1"/>
            <a:r>
              <a:rPr lang="en-US"/>
              <a:t>Second level</a:t>
            </a:r>
          </a:p>
          <a:p>
            <a:pPr lvl="2"/>
            <a:r>
              <a:rPr lang="en-US"/>
              <a:t>Third level</a:t>
            </a:r>
          </a:p>
        </p:txBody>
      </p:sp>
      <p:sp>
        <p:nvSpPr>
          <p:cNvPr id="7" name="Text Placeholder 4"/>
          <p:cNvSpPr>
            <a:spLocks noGrp="1"/>
          </p:cNvSpPr>
          <p:nvPr>
            <p:ph type="body" sz="quarter" idx="13"/>
          </p:nvPr>
        </p:nvSpPr>
        <p:spPr>
          <a:xfrm>
            <a:off x="873309" y="736600"/>
            <a:ext cx="9259716" cy="406400"/>
          </a:xfrm>
        </p:spPr>
        <p:txBody>
          <a:bodyPr anchor="t" anchorCtr="0">
            <a:noAutofit/>
          </a:bodyPr>
          <a:lstStyle>
            <a:lvl1pPr marL="0" indent="0">
              <a:spcAft>
                <a:spcPts val="0"/>
              </a:spcAft>
              <a:buFontTx/>
              <a:buNone/>
              <a:defRPr sz="2399" b="1">
                <a:solidFill>
                  <a:schemeClr val="tx1"/>
                </a:solidFill>
                <a:latin typeface="+mn-lt"/>
              </a:defRPr>
            </a:lvl1pPr>
            <a:lvl2pPr marL="609448" indent="0">
              <a:buFontTx/>
              <a:buNone/>
              <a:defRPr/>
            </a:lvl2pPr>
            <a:lvl3pPr marL="1218895" indent="0">
              <a:buFontTx/>
              <a:buNone/>
              <a:defRPr/>
            </a:lvl3pPr>
            <a:lvl4pPr marL="1828343" indent="0">
              <a:buFontTx/>
              <a:buNone/>
              <a:defRPr/>
            </a:lvl4pPr>
            <a:lvl5pPr marL="2437790" indent="0">
              <a:buFontTx/>
              <a:buNone/>
              <a:defRPr/>
            </a:lvl5pPr>
          </a:lstStyle>
          <a:p>
            <a:pPr lvl="0"/>
            <a:r>
              <a:rPr lang="en-US"/>
              <a:t>Click to edit Master text styles</a:t>
            </a:r>
          </a:p>
        </p:txBody>
      </p:sp>
      <p:sp>
        <p:nvSpPr>
          <p:cNvPr id="18" name="Content Placeholder 5"/>
          <p:cNvSpPr>
            <a:spLocks noGrp="1"/>
          </p:cNvSpPr>
          <p:nvPr>
            <p:ph sz="quarter" idx="16" hasCustomPrompt="1"/>
          </p:nvPr>
        </p:nvSpPr>
        <p:spPr>
          <a:xfrm>
            <a:off x="1522694" y="2006857"/>
            <a:ext cx="2746163"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19" name="Content Placeholder 5"/>
          <p:cNvSpPr>
            <a:spLocks noGrp="1"/>
          </p:cNvSpPr>
          <p:nvPr>
            <p:ph sz="quarter" idx="17" hasCustomPrompt="1"/>
          </p:nvPr>
        </p:nvSpPr>
        <p:spPr>
          <a:xfrm>
            <a:off x="5141521" y="2006857"/>
            <a:ext cx="2895114"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0" name="Content Placeholder 5"/>
          <p:cNvSpPr>
            <a:spLocks noGrp="1"/>
          </p:cNvSpPr>
          <p:nvPr>
            <p:ph sz="quarter" idx="18" hasCustomPrompt="1"/>
          </p:nvPr>
        </p:nvSpPr>
        <p:spPr>
          <a:xfrm>
            <a:off x="8924006" y="2006857"/>
            <a:ext cx="2808422" cy="270500"/>
          </a:xfrm>
        </p:spPr>
        <p:txBody>
          <a:bodyPr anchor="b">
            <a:noAutofit/>
          </a:bodyPr>
          <a:lstStyle>
            <a:lvl1pPr marL="0" indent="0" algn="l" defTabSz="1218895" rtl="0" eaLnBrk="1" latinLnBrk="0" hangingPunct="1">
              <a:lnSpc>
                <a:spcPts val="1466"/>
              </a:lnSpc>
              <a:spcAft>
                <a:spcPts val="1600"/>
              </a:spcAft>
              <a:buNone/>
              <a:defRPr lang="en-US" sz="1600" b="1" kern="1200" smtClean="0">
                <a:solidFill>
                  <a:schemeClr val="tx1"/>
                </a:solidFill>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a:t>CLICK TO EDIT MASTER TEXT</a:t>
            </a:r>
          </a:p>
        </p:txBody>
      </p:sp>
      <p:sp>
        <p:nvSpPr>
          <p:cNvPr id="24" name="Content Placeholder 5"/>
          <p:cNvSpPr>
            <a:spLocks noGrp="1"/>
          </p:cNvSpPr>
          <p:nvPr>
            <p:ph sz="quarter" idx="19"/>
          </p:nvPr>
        </p:nvSpPr>
        <p:spPr>
          <a:xfrm>
            <a:off x="1522412" y="2315065"/>
            <a:ext cx="27432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0" name="Content Placeholder 5"/>
          <p:cNvSpPr>
            <a:spLocks noGrp="1"/>
          </p:cNvSpPr>
          <p:nvPr>
            <p:ph sz="quarter" idx="24"/>
          </p:nvPr>
        </p:nvSpPr>
        <p:spPr>
          <a:xfrm>
            <a:off x="3503612" y="5638800"/>
            <a:ext cx="4648200" cy="438078"/>
          </a:xfrm>
        </p:spPr>
        <p:txBody>
          <a:bodyPr anchor="ctr">
            <a:noAutofit/>
          </a:bodyPr>
          <a:lstStyle>
            <a:lvl1pPr marL="80413" indent="0" algn="ctr">
              <a:lnSpc>
                <a:spcPts val="1200"/>
              </a:lnSpc>
              <a:buNone/>
              <a:defRPr lang="en-US" sz="800" b="1" kern="1200" smtClean="0">
                <a:solidFill>
                  <a:schemeClr val="tx1"/>
                </a:solidFill>
                <a:latin typeface="+mn-lt"/>
                <a:ea typeface="+mn-ea"/>
                <a:cs typeface="Arial" panose="020B0604020202020204" pitchFamily="34" charset="0"/>
              </a:defRPr>
            </a:lvl1pPr>
            <a:lvl2pPr marL="302608" indent="0" algn="ctr">
              <a:lnSpc>
                <a:spcPts val="1200"/>
              </a:lnSpc>
              <a:buNone/>
              <a:defRPr sz="1400">
                <a:solidFill>
                  <a:schemeClr val="tx1">
                    <a:lumMod val="50000"/>
                  </a:schemeClr>
                </a:solidFill>
                <a:latin typeface="+mn-lt"/>
              </a:defRPr>
            </a:lvl2pPr>
            <a:lvl3pPr>
              <a:lnSpc>
                <a:spcPts val="1200"/>
              </a:lnSpc>
              <a:defRPr sz="1200"/>
            </a:lvl3pPr>
            <a:lvl4pPr>
              <a:lnSpc>
                <a:spcPts val="1200"/>
              </a:lnSpc>
              <a:defRPr sz="1200"/>
            </a:lvl4pPr>
          </a:lstStyle>
          <a:p>
            <a:pPr lvl="0"/>
            <a:r>
              <a:rPr lang="en-US"/>
              <a:t>Click to edit Master text styles</a:t>
            </a:r>
          </a:p>
        </p:txBody>
      </p:sp>
      <p:sp>
        <p:nvSpPr>
          <p:cNvPr id="35" name="Content Placeholder 5"/>
          <p:cNvSpPr>
            <a:spLocks noGrp="1"/>
          </p:cNvSpPr>
          <p:nvPr>
            <p:ph sz="quarter" idx="27"/>
          </p:nvPr>
        </p:nvSpPr>
        <p:spPr>
          <a:xfrm>
            <a:off x="2513012" y="1293609"/>
            <a:ext cx="9144660" cy="364003"/>
          </a:xfrm>
        </p:spPr>
        <p:txBody>
          <a:bodyPr anchor="ctr">
            <a:noAutofit/>
          </a:bodyPr>
          <a:lstStyle>
            <a:lvl1pPr marL="0" indent="0" algn="ctr"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600" b="0" kern="1200" smtClean="0">
                <a:solidFill>
                  <a:schemeClr val="bg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17"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
        <p:nvSpPr>
          <p:cNvPr id="22" name="Rectangle 21"/>
          <p:cNvSpPr/>
          <p:nvPr userDrawn="1"/>
        </p:nvSpPr>
        <p:spPr>
          <a:xfrm>
            <a:off x="863564" y="1234706"/>
            <a:ext cx="857927" cy="477054"/>
          </a:xfrm>
          <a:prstGeom prst="rect">
            <a:avLst/>
          </a:prstGeom>
        </p:spPr>
        <p:txBody>
          <a:bodyPr wrap="none">
            <a:spAutoFit/>
          </a:bodyPr>
          <a:lstStyle/>
          <a:p>
            <a:pPr algn="ctr">
              <a:lnSpc>
                <a:spcPts val="1500"/>
              </a:lnSpc>
            </a:pPr>
            <a:r>
              <a:rPr lang="en-US" sz="1300" b="1">
                <a:solidFill>
                  <a:schemeClr val="bg1"/>
                </a:solidFill>
                <a:latin typeface="+mn-lt"/>
                <a:cs typeface="Arial" panose="020B0604020202020204" pitchFamily="34" charset="0"/>
              </a:rPr>
              <a:t>BUSINESS</a:t>
            </a:r>
            <a:br>
              <a:rPr lang="en-US" sz="1300" b="1">
                <a:solidFill>
                  <a:schemeClr val="bg1"/>
                </a:solidFill>
                <a:latin typeface="+mn-lt"/>
                <a:cs typeface="Arial" panose="020B0604020202020204" pitchFamily="34" charset="0"/>
              </a:rPr>
            </a:br>
            <a:r>
              <a:rPr lang="en-US" sz="1300" b="1">
                <a:solidFill>
                  <a:schemeClr val="bg1"/>
                </a:solidFill>
                <a:latin typeface="+mn-lt"/>
                <a:cs typeface="Arial" panose="020B0604020202020204" pitchFamily="34" charset="0"/>
              </a:rPr>
              <a:t>RESULTS</a:t>
            </a:r>
            <a:endParaRPr lang="en-US" sz="1300" b="1" dirty="0">
              <a:solidFill>
                <a:schemeClr val="bg1"/>
              </a:solidFill>
              <a:latin typeface="+mn-lt"/>
              <a:cs typeface="Arial" panose="020B0604020202020204" pitchFamily="34" charset="0"/>
            </a:endParaRPr>
          </a:p>
        </p:txBody>
      </p:sp>
      <p:sp>
        <p:nvSpPr>
          <p:cNvPr id="33" name="Content Placeholder 5"/>
          <p:cNvSpPr>
            <a:spLocks noGrp="1"/>
          </p:cNvSpPr>
          <p:nvPr>
            <p:ph sz="quarter" idx="28"/>
          </p:nvPr>
        </p:nvSpPr>
        <p:spPr>
          <a:xfrm>
            <a:off x="5141520" y="2315065"/>
            <a:ext cx="2895600"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sp>
        <p:nvSpPr>
          <p:cNvPr id="36" name="Content Placeholder 5"/>
          <p:cNvSpPr>
            <a:spLocks noGrp="1"/>
          </p:cNvSpPr>
          <p:nvPr>
            <p:ph sz="quarter" idx="29"/>
          </p:nvPr>
        </p:nvSpPr>
        <p:spPr>
          <a:xfrm>
            <a:off x="8924006" y="2315065"/>
            <a:ext cx="2808422" cy="485481"/>
          </a:xfrm>
        </p:spPr>
        <p:txBody>
          <a:bodyPr anchor="t">
            <a:noAutofit/>
          </a:bodyPr>
          <a:lstStyle>
            <a:lvl1pPr marL="0" indent="0" algn="l" defTabSz="1218895" rtl="0" eaLnBrk="1" latinLnBrk="0" hangingPunct="1">
              <a:lnSpc>
                <a:spcPts val="1466"/>
              </a:lnSpc>
              <a:spcBef>
                <a:spcPts val="0"/>
              </a:spcBef>
              <a:spcAft>
                <a:spcPts val="1600"/>
              </a:spcAft>
              <a:buClr>
                <a:srgbClr val="FF0000"/>
              </a:buClr>
              <a:buSzPct val="85000"/>
              <a:buFont typeface="Wingdings" pitchFamily="2" charset="2"/>
              <a:buNone/>
              <a:tabLst/>
              <a:defRPr lang="en-US" sz="1400" b="0" kern="1200" smtClean="0">
                <a:solidFill>
                  <a:schemeClr val="tx1"/>
                </a:solidFill>
                <a:effectLst/>
                <a:latin typeface="+mn-lt"/>
                <a:ea typeface="+mn-ea"/>
                <a:cs typeface="+mn-cs"/>
              </a:defRPr>
            </a:lvl1pPr>
            <a:lvl2pPr>
              <a:lnSpc>
                <a:spcPts val="1200"/>
              </a:lnSpc>
              <a:defRPr sz="1200"/>
            </a:lvl2pPr>
            <a:lvl3pPr>
              <a:lnSpc>
                <a:spcPts val="1200"/>
              </a:lnSpc>
              <a:defRPr sz="1200"/>
            </a:lvl3pPr>
            <a:lvl4pPr>
              <a:lnSpc>
                <a:spcPts val="1200"/>
              </a:lnSpc>
              <a:defRPr sz="1200"/>
            </a:lvl4pPr>
          </a:lstStyle>
          <a:p>
            <a:pPr lvl="0"/>
            <a:r>
              <a:rPr lang="en-US" dirty="0"/>
              <a:t>Click to edit Master text</a:t>
            </a:r>
          </a:p>
        </p:txBody>
      </p:sp>
      <p:cxnSp>
        <p:nvCxnSpPr>
          <p:cNvPr id="37" name="Straight Connector 36"/>
          <p:cNvCxnSpPr/>
          <p:nvPr userDrawn="1"/>
        </p:nvCxnSpPr>
        <p:spPr>
          <a:xfrm>
            <a:off x="5011655" y="5603589"/>
            <a:ext cx="1712009" cy="0"/>
          </a:xfrm>
          <a:prstGeom prst="line">
            <a:avLst/>
          </a:prstGeom>
          <a:ln w="19050">
            <a:gradFill flip="none" rotWithShape="1">
              <a:gsLst>
                <a:gs pos="50000">
                  <a:schemeClr val="tx1">
                    <a:lumMod val="60000"/>
                    <a:lumOff val="40000"/>
                  </a:schemeClr>
                </a:gs>
                <a:gs pos="100000">
                  <a:srgbClr val="FFFFFF"/>
                </a:gs>
                <a:gs pos="0">
                  <a:schemeClr val="bg1"/>
                </a:gs>
              </a:gsLst>
              <a:lin ang="0" scaled="1"/>
              <a:tileRect/>
            </a:gradFill>
            <a:miter lim="800000"/>
          </a:ln>
        </p:spPr>
        <p:style>
          <a:lnRef idx="1">
            <a:schemeClr val="accent1"/>
          </a:lnRef>
          <a:fillRef idx="0">
            <a:schemeClr val="accent1"/>
          </a:fillRef>
          <a:effectRef idx="0">
            <a:schemeClr val="accent1"/>
          </a:effectRef>
          <a:fontRef idx="minor">
            <a:schemeClr val="tx1"/>
          </a:fontRef>
        </p:style>
      </p:cxnSp>
      <p:sp>
        <p:nvSpPr>
          <p:cNvPr id="28" name="Footer Placeholder 2"/>
          <p:cNvSpPr>
            <a:spLocks noGrp="1"/>
          </p:cNvSpPr>
          <p:nvPr>
            <p:ph type="ftr" sz="quarter" idx="11"/>
          </p:nvPr>
        </p:nvSpPr>
        <p:spPr>
          <a:xfrm>
            <a:off x="8456612" y="6556248"/>
            <a:ext cx="2498723" cy="182880"/>
          </a:xfrm>
          <a:prstGeom prst="rect">
            <a:avLst/>
          </a:prstGeom>
        </p:spPr>
        <p:txBody>
          <a:bodyPr/>
          <a:lstStyle/>
          <a:p>
            <a:r>
              <a:rPr lang="en-US"/>
              <a:t>Oracle Confidential – Internal</a:t>
            </a:r>
            <a:endParaRPr dirty="0"/>
          </a:p>
        </p:txBody>
      </p:sp>
    </p:spTree>
    <p:extLst>
      <p:ext uri="{BB962C8B-B14F-4D97-AF65-F5344CB8AC3E}">
        <p14:creationId xmlns:p14="http://schemas.microsoft.com/office/powerpoint/2010/main" val="48782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741612" y="6598920"/>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11276011" y="6598920"/>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
        <p:nvSpPr>
          <p:cNvPr id="15" name="TextBox 14"/>
          <p:cNvSpPr txBox="1"/>
          <p:nvPr/>
        </p:nvSpPr>
        <p:spPr>
          <a:xfrm>
            <a:off x="5561012" y="6556248"/>
            <a:ext cx="30480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latin typeface="+mn-lt"/>
              </a:rPr>
              <a:t>Copyright © 201</a:t>
            </a:r>
            <a:r>
              <a:rPr lang="en-US" sz="800" dirty="0">
                <a:solidFill>
                  <a:schemeClr val="tx1">
                    <a:lumMod val="60000"/>
                    <a:lumOff val="40000"/>
                  </a:schemeClr>
                </a:solidFill>
                <a:latin typeface="+mn-lt"/>
              </a:rPr>
              <a:t>6</a:t>
            </a:r>
            <a:r>
              <a:rPr sz="800" dirty="0">
                <a:solidFill>
                  <a:schemeClr val="tx1">
                    <a:lumMod val="60000"/>
                    <a:lumOff val="40000"/>
                  </a:schemeClr>
                </a:solidFill>
                <a:latin typeface="+mn-lt"/>
              </a:rPr>
              <a:t> Oracle and/or its affiliates. All rights </a:t>
            </a:r>
            <a:r>
              <a:rPr lang="en-US" sz="800" dirty="0">
                <a:solidFill>
                  <a:schemeClr val="tx1">
                    <a:lumMod val="60000"/>
                    <a:lumOff val="40000"/>
                  </a:schemeClr>
                </a:solidFill>
                <a:latin typeface="+mn-lt"/>
              </a:rPr>
              <a:t>reserve</a:t>
            </a:r>
            <a:r>
              <a:rPr sz="800" dirty="0">
                <a:solidFill>
                  <a:schemeClr val="tx1">
                    <a:lumMod val="60000"/>
                    <a:lumOff val="40000"/>
                  </a:schemeClr>
                </a:solidFill>
                <a:latin typeface="+mn-lt"/>
              </a:rPr>
              <a:t>d.  |</a:t>
            </a:r>
          </a:p>
        </p:txBody>
      </p:sp>
      <p:pic>
        <p:nvPicPr>
          <p:cNvPr id="19" name="Picture 18" descr="1.5X red tab for PP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
        <p:nvSpPr>
          <p:cNvPr id="13" name="Footer Placeholder 2"/>
          <p:cNvSpPr>
            <a:spLocks noGrp="1"/>
          </p:cNvSpPr>
          <p:nvPr userDrawn="1">
            <p:ph type="ftr" sz="quarter" idx="3"/>
          </p:nvPr>
        </p:nvSpPr>
        <p:spPr>
          <a:xfrm>
            <a:off x="8621423" y="6598920"/>
            <a:ext cx="2743200" cy="182880"/>
          </a:xfrm>
          <a:prstGeom prst="rect">
            <a:avLst/>
          </a:prstGeom>
        </p:spPr>
        <p:txBody>
          <a:bodyPr/>
          <a:lstStyle>
            <a:lvl1pPr>
              <a:defRPr sz="8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89" r:id="rId1"/>
    <p:sldLayoutId id="2147483692" r:id="rId2"/>
    <p:sldLayoutId id="2147483660" r:id="rId3"/>
    <p:sldLayoutId id="2147483649" r:id="rId4"/>
    <p:sldLayoutId id="2147483650" r:id="rId5"/>
    <p:sldLayoutId id="2147483686" r:id="rId6"/>
    <p:sldLayoutId id="2147483654" r:id="rId7"/>
    <p:sldLayoutId id="2147483661" r:id="rId8"/>
    <p:sldLayoutId id="2147483695" r:id="rId9"/>
    <p:sldLayoutId id="2147483696" r:id="rId10"/>
    <p:sldLayoutId id="21474837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sn.oraclecorp.com/winref/faces/Welcome?_adf.ctrl-state=r4373fa16_4"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8.jpeg"/><Relationship Id="rId11" Type="http://schemas.openxmlformats.org/officeDocument/2006/relationships/image" Target="../media/image16.jpeg"/><Relationship Id="rId5" Type="http://schemas.openxmlformats.org/officeDocument/2006/relationships/image" Target="../media/image18.jpeg"/><Relationship Id="rId10" Type="http://schemas.openxmlformats.org/officeDocument/2006/relationships/image" Target="../media/image15.jpeg"/><Relationship Id="rId4" Type="http://schemas.openxmlformats.org/officeDocument/2006/relationships/image" Target="../media/image13.png"/><Relationship Id="rId9" Type="http://schemas.openxmlformats.org/officeDocument/2006/relationships/image" Target="../media/image20.png"/><Relationship Id="rId1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8.jpe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4.jpe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8.jpe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4.jpeg"/><Relationship Id="rId11" Type="http://schemas.openxmlformats.org/officeDocument/2006/relationships/image" Target="../media/image8.jpeg"/><Relationship Id="rId5" Type="http://schemas.openxmlformats.org/officeDocument/2006/relationships/image" Target="../media/image13.png"/><Relationship Id="rId10"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2.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2.jpe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3.jpe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jpeg"/><Relationship Id="rId5" Type="http://schemas.openxmlformats.org/officeDocument/2006/relationships/image" Target="../media/image35.png"/><Relationship Id="rId15" Type="http://schemas.openxmlformats.org/officeDocument/2006/relationships/image" Target="../media/image22.jpeg"/><Relationship Id="rId10" Type="http://schemas.openxmlformats.org/officeDocument/2006/relationships/image" Target="../media/image39.jpeg"/><Relationship Id="rId4" Type="http://schemas.openxmlformats.org/officeDocument/2006/relationships/image" Target="../media/image34.png"/><Relationship Id="rId9" Type="http://schemas.openxmlformats.org/officeDocument/2006/relationships/image" Target="../media/image12.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 to Oracle Sales Teams </a:t>
            </a:r>
          </a:p>
        </p:txBody>
      </p:sp>
      <p:sp>
        <p:nvSpPr>
          <p:cNvPr id="5" name="Content Placeholder 4"/>
          <p:cNvSpPr>
            <a:spLocks noGrp="1"/>
          </p:cNvSpPr>
          <p:nvPr>
            <p:ph idx="1"/>
          </p:nvPr>
        </p:nvSpPr>
        <p:spPr>
          <a:xfrm>
            <a:off x="531150" y="1524001"/>
            <a:ext cx="11657675" cy="4419600"/>
          </a:xfrm>
        </p:spPr>
        <p:txBody>
          <a:bodyPr>
            <a:noAutofit/>
          </a:bodyPr>
          <a:lstStyle/>
          <a:p>
            <a:pPr>
              <a:spcBef>
                <a:spcPts val="600"/>
              </a:spcBef>
              <a:buFont typeface="Arial"/>
              <a:buChar char="•"/>
            </a:pPr>
            <a:r>
              <a:rPr lang="en-US" sz="2400" dirty="0">
                <a:cs typeface="Arial" charset="0"/>
              </a:rPr>
              <a:t>The following Sales Win slides document why our customers </a:t>
            </a:r>
            <a:r>
              <a:rPr lang="en-US" sz="2400" b="1" i="1" dirty="0">
                <a:cs typeface="Arial" charset="0"/>
              </a:rPr>
              <a:t>purchased </a:t>
            </a:r>
            <a:r>
              <a:rPr lang="en-US" sz="2400" dirty="0">
                <a:cs typeface="Arial" charset="0"/>
              </a:rPr>
              <a:t>Oracle Converged Infrastructure hardware products</a:t>
            </a:r>
          </a:p>
          <a:p>
            <a:pPr lvl="1">
              <a:spcBef>
                <a:spcPts val="600"/>
              </a:spcBef>
              <a:buFont typeface="Arial"/>
              <a:buChar char="•"/>
            </a:pPr>
            <a:r>
              <a:rPr lang="en-US" sz="2000" dirty="0">
                <a:cs typeface="Arial" charset="0"/>
              </a:rPr>
              <a:t>The slides are created after the deal closes with data from sales teams who have been interviewed</a:t>
            </a:r>
          </a:p>
          <a:p>
            <a:pPr>
              <a:spcBef>
                <a:spcPts val="600"/>
              </a:spcBef>
              <a:buFont typeface="Arial"/>
              <a:buChar char="•"/>
            </a:pPr>
            <a:r>
              <a:rPr lang="en-US" sz="2400" dirty="0">
                <a:cs typeface="Arial" charset="0"/>
              </a:rPr>
              <a:t>These slides can be used with customers</a:t>
            </a:r>
          </a:p>
          <a:p>
            <a:pPr>
              <a:spcBef>
                <a:spcPts val="600"/>
              </a:spcBef>
              <a:buFont typeface="Arial"/>
              <a:buChar char="•"/>
            </a:pPr>
            <a:r>
              <a:rPr lang="en-US" sz="2400" dirty="0">
                <a:cs typeface="Arial" charset="0"/>
              </a:rPr>
              <a:t>Do not provide a soft copy of these slides to customers with speaker notes intact</a:t>
            </a:r>
          </a:p>
          <a:p>
            <a:pPr lvl="1">
              <a:spcBef>
                <a:spcPts val="600"/>
              </a:spcBef>
              <a:buFont typeface="Arial"/>
              <a:buChar char="•"/>
            </a:pPr>
            <a:r>
              <a:rPr lang="en-US" sz="2000" dirty="0">
                <a:cs typeface="Arial" charset="0"/>
              </a:rPr>
              <a:t>There are customer specific details in the speaker notes to provide more context that should never be provided to customers. These notes are </a:t>
            </a:r>
            <a:r>
              <a:rPr lang="en-US" sz="2000" b="1" dirty="0">
                <a:cs typeface="Arial" charset="0"/>
              </a:rPr>
              <a:t>HIGHLY CONFIDENTIAL</a:t>
            </a:r>
          </a:p>
          <a:p>
            <a:pPr>
              <a:spcBef>
                <a:spcPts val="600"/>
              </a:spcBef>
              <a:buFont typeface="Arial"/>
              <a:buChar char="•"/>
            </a:pPr>
            <a:r>
              <a:rPr lang="en-US" sz="2400" dirty="0">
                <a:cs typeface="Arial" charset="0"/>
              </a:rPr>
              <a:t>Other interesting sales wins can be found in the </a:t>
            </a:r>
            <a:r>
              <a:rPr lang="en-US" sz="2400" dirty="0">
                <a:cs typeface="Arial" charset="0"/>
                <a:hlinkClick r:id="rId3"/>
              </a:rPr>
              <a:t>Wins2References tool</a:t>
            </a:r>
            <a:endParaRPr lang="en-US" sz="2400" dirty="0">
              <a:cs typeface="Arial" charset="0"/>
            </a:endParaRPr>
          </a:p>
          <a:p>
            <a:pPr lvl="1">
              <a:spcBef>
                <a:spcPts val="600"/>
              </a:spcBef>
              <a:buFont typeface="Arial"/>
              <a:buChar char="•"/>
            </a:pPr>
            <a:r>
              <a:rPr lang="en-US" sz="2000" dirty="0">
                <a:cs typeface="Arial" charset="0"/>
              </a:rPr>
              <a:t>Note: These stories cannot be shared externally</a:t>
            </a:r>
          </a:p>
        </p:txBody>
      </p:sp>
      <p:sp>
        <p:nvSpPr>
          <p:cNvPr id="6" name="Slide Number Placeholder 5"/>
          <p:cNvSpPr>
            <a:spLocks noGrp="1"/>
          </p:cNvSpPr>
          <p:nvPr>
            <p:ph type="sldNum" sz="quarter" idx="12"/>
          </p:nvPr>
        </p:nvSpPr>
        <p:spPr/>
        <p:txBody>
          <a:bodyPr/>
          <a:lstStyle/>
          <a:p>
            <a:fld id="{C51EAA63-D034-42AE-91FA-B13B9518C7BE}"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p:txBody>
          <a:bodyPr/>
          <a:lstStyle/>
          <a:p>
            <a:r>
              <a:rPr lang="en-US" dirty="0"/>
              <a:t>Virtual Storage Manager</a:t>
            </a:r>
          </a:p>
        </p:txBody>
      </p:sp>
      <p:sp>
        <p:nvSpPr>
          <p:cNvPr id="57347" name="Subtitle 4"/>
          <p:cNvSpPr>
            <a:spLocks noGrp="1"/>
          </p:cNvSpPr>
          <p:nvPr>
            <p:ph type="subTitle" idx="1"/>
          </p:nvPr>
        </p:nvSpPr>
        <p:spPr/>
        <p:txBody>
          <a:bodyPr/>
          <a:lstStyle/>
          <a:p>
            <a:endParaRPr lang="en-US" dirty="0"/>
          </a:p>
        </p:txBody>
      </p:sp>
      <p:sp>
        <p:nvSpPr>
          <p:cNvPr id="57348" name="Text Placeholder 5"/>
          <p:cNvSpPr>
            <a:spLocks noGrp="1"/>
          </p:cNvSpPr>
          <p:nvPr>
            <p:ph type="body" sz="quarter" idx="13"/>
          </p:nvPr>
        </p:nvSpPr>
        <p:spPr/>
        <p:txBody>
          <a:bodyPr anchor="b"/>
          <a:lstStyle/>
          <a:p>
            <a:r>
              <a:rPr lang="en-US" dirty="0"/>
              <a:t>February, 2018</a:t>
            </a:r>
          </a:p>
        </p:txBody>
      </p:sp>
      <p:sp>
        <p:nvSpPr>
          <p:cNvPr id="41" name="TextBox 40"/>
          <p:cNvSpPr txBox="1"/>
          <p:nvPr/>
        </p:nvSpPr>
        <p:spPr>
          <a:xfrm>
            <a:off x="7193037" y="6664144"/>
            <a:ext cx="914400" cy="914400"/>
          </a:xfrm>
          <a:prstGeom prst="rect">
            <a:avLst/>
          </a:prstGeom>
          <a:noFill/>
        </p:spPr>
        <p:txBody>
          <a:bodyPr wrap="none" lIns="0" tIns="0" rIns="0" bIns="0" rtlCol="0">
            <a:noAutofit/>
          </a:bodyPr>
          <a:lstStyle/>
          <a:p>
            <a:pPr>
              <a:lnSpc>
                <a:spcPct val="90000"/>
              </a:lnSpc>
            </a:pPr>
            <a:endParaRPr lang="en-US" dirty="0"/>
          </a:p>
        </p:txBody>
      </p:sp>
      <p:sp>
        <p:nvSpPr>
          <p:cNvPr id="25" name="TextBox 24"/>
          <p:cNvSpPr txBox="1"/>
          <p:nvPr/>
        </p:nvSpPr>
        <p:spPr>
          <a:xfrm>
            <a:off x="6667500" y="6654800"/>
            <a:ext cx="914400" cy="914400"/>
          </a:xfrm>
          <a:prstGeom prst="rect">
            <a:avLst/>
          </a:prstGeom>
          <a:noFill/>
        </p:spPr>
        <p:txBody>
          <a:bodyPr wrap="none" lIns="0" tIns="0" rIns="0" bIns="0" rtlCol="0">
            <a:noAutofit/>
          </a:bodyPr>
          <a:lstStyle/>
          <a:p>
            <a:pPr>
              <a:lnSpc>
                <a:spcPct val="90000"/>
              </a:lnSpc>
            </a:pPr>
            <a:endParaRPr lang="en-US" dirty="0"/>
          </a:p>
        </p:txBody>
      </p:sp>
      <p:pic>
        <p:nvPicPr>
          <p:cNvPr id="49" name="Picture 48" descr="stek_vsm6_ta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66211" y="914400"/>
            <a:ext cx="2005921" cy="464820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systems_z_zos140x100.jpg"/>
          <p:cNvPicPr>
            <a:picLocks noChangeAspect="1"/>
          </p:cNvPicPr>
          <p:nvPr/>
        </p:nvPicPr>
        <p:blipFill>
          <a:blip r:embed="rId3" cstate="print"/>
          <a:srcRect l="17143" r="18571"/>
          <a:stretch>
            <a:fillRect/>
          </a:stretch>
        </p:blipFill>
        <p:spPr>
          <a:xfrm>
            <a:off x="1888172" y="3344335"/>
            <a:ext cx="396240" cy="440265"/>
          </a:xfrm>
          <a:prstGeom prst="rect">
            <a:avLst/>
          </a:prstGeom>
        </p:spPr>
      </p:pic>
      <p:pic>
        <p:nvPicPr>
          <p:cNvPr id="60" name="Picture 59" descr="stek_sl8500_bulkcap_ta1_bty-blu.png"/>
          <p:cNvPicPr>
            <a:picLocks noChangeAspect="1"/>
          </p:cNvPicPr>
          <p:nvPr/>
        </p:nvPicPr>
        <p:blipFill>
          <a:blip r:embed="rId4" cstate="print"/>
          <a:stretch>
            <a:fillRect/>
          </a:stretch>
        </p:blipFill>
        <p:spPr>
          <a:xfrm>
            <a:off x="5306049" y="4419600"/>
            <a:ext cx="896420" cy="1232033"/>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812" y="1981200"/>
            <a:ext cx="822960" cy="82296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5249" y="4064941"/>
            <a:ext cx="1421437" cy="1040459"/>
          </a:xfrm>
          <a:prstGeom prst="rect">
            <a:avLst/>
          </a:prstGeom>
        </p:spPr>
      </p:pic>
      <p:grpSp>
        <p:nvGrpSpPr>
          <p:cNvPr id="2" name="Group 53"/>
          <p:cNvGrpSpPr/>
          <p:nvPr/>
        </p:nvGrpSpPr>
        <p:grpSpPr>
          <a:xfrm>
            <a:off x="10285412" y="457200"/>
            <a:ext cx="1644865" cy="533400"/>
            <a:chOff x="9904412" y="457200"/>
            <a:chExt cx="2025865" cy="533400"/>
          </a:xfrm>
        </p:grpSpPr>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4412" y="457200"/>
              <a:ext cx="2025865" cy="533400"/>
            </a:xfrm>
            <a:prstGeom prst="rect">
              <a:avLst/>
            </a:prstGeom>
          </p:spPr>
        </p:pic>
        <p:sp>
          <p:nvSpPr>
            <p:cNvPr id="56" name="TextBox 49"/>
            <p:cNvSpPr txBox="1">
              <a:spLocks noChangeArrowheads="1"/>
            </p:cNvSpPr>
            <p:nvPr/>
          </p:nvSpPr>
          <p:spPr bwMode="auto">
            <a:xfrm>
              <a:off x="9904412" y="533400"/>
              <a:ext cx="973803" cy="307777"/>
            </a:xfrm>
            <a:prstGeom prst="rect">
              <a:avLst/>
            </a:prstGeom>
            <a:noFill/>
            <a:ln w="9525">
              <a:noFill/>
              <a:miter lim="800000"/>
              <a:headEnd/>
              <a:tailEnd/>
            </a:ln>
          </p:spPr>
          <p:txBody>
            <a:bodyPr wrap="square">
              <a:prstTxWarp prst="textNoShape">
                <a:avLst/>
              </a:prstTxWarp>
              <a:spAutoFit/>
            </a:bodyPr>
            <a:lstStyle/>
            <a:p>
              <a:pPr defTabSz="912813">
                <a:spcBef>
                  <a:spcPct val="20000"/>
                </a:spcBef>
                <a:buClr>
                  <a:schemeClr val="accent1"/>
                </a:buClr>
                <a:buSzPct val="120000"/>
                <a:defRPr/>
              </a:pPr>
              <a:r>
                <a:rPr lang="en-US" sz="1400" dirty="0">
                  <a:cs typeface="Arial" panose="020B0604020202020204" pitchFamily="34" charset="0"/>
                </a:rPr>
                <a:t>Takeout</a:t>
              </a:r>
              <a:endParaRPr lang="en-US" sz="1300" dirty="0">
                <a:cs typeface="Arial" panose="020B0604020202020204" pitchFamily="34" charset="0"/>
              </a:endParaRPr>
            </a:p>
          </p:txBody>
        </p:sp>
      </p:grpSp>
      <p:sp>
        <p:nvSpPr>
          <p:cNvPr id="58" name="Title 57"/>
          <p:cNvSpPr>
            <a:spLocks noGrp="1"/>
          </p:cNvSpPr>
          <p:nvPr>
            <p:ph type="title"/>
          </p:nvPr>
        </p:nvSpPr>
        <p:spPr/>
        <p:txBody>
          <a:bodyPr/>
          <a:lstStyle/>
          <a:p>
            <a:r>
              <a:rPr lang="en-US" dirty="0"/>
              <a:t>Large Insurance Company</a:t>
            </a:r>
          </a:p>
        </p:txBody>
      </p:sp>
      <p:sp>
        <p:nvSpPr>
          <p:cNvPr id="54" name="Content Placeholder 53"/>
          <p:cNvSpPr>
            <a:spLocks noGrp="1"/>
          </p:cNvSpPr>
          <p:nvPr>
            <p:ph sz="quarter" idx="12"/>
          </p:nvPr>
        </p:nvSpPr>
        <p:spPr/>
        <p:txBody>
          <a:bodyPr/>
          <a:lstStyle/>
          <a:p>
            <a:pPr marL="292100" indent="-212725">
              <a:buFont typeface="Arial"/>
              <a:buChar char="•"/>
            </a:pPr>
            <a:r>
              <a:rPr lang="en-US" dirty="0"/>
              <a:t>Data protection jobs got faster response with minimal operational changes for the staff</a:t>
            </a:r>
          </a:p>
          <a:p>
            <a:pPr marL="292100" indent="-212725">
              <a:buFont typeface="Arial"/>
              <a:buChar char="•"/>
            </a:pPr>
            <a:r>
              <a:rPr lang="en-US" dirty="0">
                <a:cs typeface="Arial" panose="020B0604020202020204" pitchFamily="34" charset="0"/>
              </a:rPr>
              <a:t>Increased disk scalability 80X in a single frame, 21,000X for the overall system</a:t>
            </a:r>
          </a:p>
          <a:p>
            <a:pPr marL="292100" indent="-212725">
              <a:buFont typeface="Arial"/>
              <a:buChar char="•"/>
            </a:pPr>
            <a:r>
              <a:rPr lang="en-US" dirty="0">
                <a:cs typeface="Arial" panose="020B0604020202020204" pitchFamily="34" charset="0"/>
              </a:rPr>
              <a:t>Replace IBM with Oracle </a:t>
            </a:r>
            <a:r>
              <a:rPr lang="en-US" dirty="0" err="1">
                <a:cs typeface="Arial" panose="020B0604020202020204" pitchFamily="34" charset="0"/>
              </a:rPr>
              <a:t>StorageTek</a:t>
            </a:r>
            <a:r>
              <a:rPr lang="en-US" dirty="0">
                <a:cs typeface="Arial" panose="020B0604020202020204" pitchFamily="34" charset="0"/>
              </a:rPr>
              <a:t> Virtual Storage Manager </a:t>
            </a:r>
          </a:p>
        </p:txBody>
      </p:sp>
      <p:sp>
        <p:nvSpPr>
          <p:cNvPr id="59" name="Text Placeholder 58"/>
          <p:cNvSpPr>
            <a:spLocks noGrp="1"/>
          </p:cNvSpPr>
          <p:nvPr>
            <p:ph type="body" sz="quarter" idx="13"/>
          </p:nvPr>
        </p:nvSpPr>
        <p:spPr/>
        <p:txBody>
          <a:bodyPr/>
          <a:lstStyle/>
          <a:p>
            <a:r>
              <a:rPr lang="en-US" sz="2400" dirty="0"/>
              <a:t>Mainframe Data Protection Modernization</a:t>
            </a:r>
          </a:p>
        </p:txBody>
      </p:sp>
      <p:sp>
        <p:nvSpPr>
          <p:cNvPr id="64" name="Content Placeholder 63"/>
          <p:cNvSpPr>
            <a:spLocks noGrp="1"/>
          </p:cNvSpPr>
          <p:nvPr>
            <p:ph sz="quarter" idx="27"/>
          </p:nvPr>
        </p:nvSpPr>
        <p:spPr/>
        <p:txBody>
          <a:bodyPr/>
          <a:lstStyle/>
          <a:p>
            <a:r>
              <a:rPr lang="en-US" dirty="0">
                <a:solidFill>
                  <a:srgbClr val="FFFFFF"/>
                </a:solidFill>
              </a:rPr>
              <a:t>Massive improvements in scalability, reduced operating expenses </a:t>
            </a:r>
            <a:endParaRPr lang="en-US" dirty="0">
              <a:solidFill>
                <a:srgbClr val="FFFFFF"/>
              </a:solidFill>
              <a:cs typeface="Arial" panose="020B0604020202020204" pitchFamily="34" charset="0"/>
            </a:endParaRPr>
          </a:p>
        </p:txBody>
      </p:sp>
      <p:sp>
        <p:nvSpPr>
          <p:cNvPr id="4" name="Slide Number Placeholder 3"/>
          <p:cNvSpPr>
            <a:spLocks noGrp="1"/>
          </p:cNvSpPr>
          <p:nvPr>
            <p:ph type="sldNum" sz="quarter" idx="4"/>
          </p:nvPr>
        </p:nvSpPr>
        <p:spPr/>
        <p:txBody>
          <a:bodyPr/>
          <a:lstStyle/>
          <a:p>
            <a:fld id="{C51EAA63-D034-42AE-91FA-B13B9518C7BE}" type="slidenum">
              <a:rPr lang="en-US" smtClean="0"/>
              <a:pPr/>
              <a:t>3</a:t>
            </a:fld>
            <a:endParaRPr lang="en-US"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6554" y="598017"/>
            <a:ext cx="600458" cy="240183"/>
          </a:xfrm>
          <a:prstGeom prst="rect">
            <a:avLst/>
          </a:prstGeom>
        </p:spPr>
      </p:pic>
      <p:grpSp>
        <p:nvGrpSpPr>
          <p:cNvPr id="5" name="Group 12"/>
          <p:cNvGrpSpPr>
            <a:grpSpLocks noChangeAspect="1"/>
          </p:cNvGrpSpPr>
          <p:nvPr/>
        </p:nvGrpSpPr>
        <p:grpSpPr>
          <a:xfrm>
            <a:off x="1065212" y="3651504"/>
            <a:ext cx="1895328" cy="2368296"/>
            <a:chOff x="549186" y="3810000"/>
            <a:chExt cx="1791016" cy="2237955"/>
          </a:xfrm>
        </p:grpSpPr>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186" y="3810000"/>
              <a:ext cx="1791016" cy="2237955"/>
            </a:xfrm>
            <a:prstGeom prst="rect">
              <a:avLst/>
            </a:prstGeom>
          </p:spPr>
        </p:pic>
        <p:sp>
          <p:nvSpPr>
            <p:cNvPr id="38" name="TextBox 37"/>
            <p:cNvSpPr txBox="1"/>
            <p:nvPr/>
          </p:nvSpPr>
          <p:spPr>
            <a:xfrm rot="180000">
              <a:off x="926769" y="3949115"/>
              <a:ext cx="741030" cy="218128"/>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900" b="1" dirty="0">
                  <a:solidFill>
                    <a:srgbClr val="FF0000">
                      <a:lumMod val="50000"/>
                    </a:srgbClr>
                  </a:solidFill>
                  <a:cs typeface="Arial" panose="020B0604020202020204" pitchFamily="34" charset="0"/>
                </a:rPr>
                <a:t>Applications</a:t>
              </a:r>
            </a:p>
          </p:txBody>
        </p:sp>
        <p:sp>
          <p:nvSpPr>
            <p:cNvPr id="39" name="TextBox 38"/>
            <p:cNvSpPr txBox="1"/>
            <p:nvPr/>
          </p:nvSpPr>
          <p:spPr>
            <a:xfrm rot="332009">
              <a:off x="837045" y="4193032"/>
              <a:ext cx="830677"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0000">
                      <a:lumMod val="50000"/>
                    </a:srgbClr>
                  </a:solidFill>
                  <a:cs typeface="Arial" panose="020B0604020202020204" pitchFamily="34" charset="0"/>
                </a:rPr>
                <a:t>Middleware</a:t>
              </a:r>
            </a:p>
          </p:txBody>
        </p:sp>
        <p:sp>
          <p:nvSpPr>
            <p:cNvPr id="40" name="TextBox 39"/>
            <p:cNvSpPr txBox="1"/>
            <p:nvPr/>
          </p:nvSpPr>
          <p:spPr>
            <a:xfrm rot="420000">
              <a:off x="921167" y="4453608"/>
              <a:ext cx="64444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Database</a:t>
              </a:r>
            </a:p>
          </p:txBody>
        </p:sp>
        <p:sp>
          <p:nvSpPr>
            <p:cNvPr id="41" name="TextBox 40"/>
            <p:cNvSpPr txBox="1"/>
            <p:nvPr/>
          </p:nvSpPr>
          <p:spPr>
            <a:xfrm rot="540000">
              <a:off x="1072773" y="4685135"/>
              <a:ext cx="313732"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OS</a:t>
              </a:r>
            </a:p>
          </p:txBody>
        </p:sp>
        <p:sp>
          <p:nvSpPr>
            <p:cNvPr id="42" name="TextBox 41"/>
            <p:cNvSpPr txBox="1"/>
            <p:nvPr/>
          </p:nvSpPr>
          <p:spPr>
            <a:xfrm rot="660000">
              <a:off x="1124680" y="4924978"/>
              <a:ext cx="35207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VM</a:t>
              </a:r>
            </a:p>
          </p:txBody>
        </p:sp>
        <p:sp>
          <p:nvSpPr>
            <p:cNvPr id="48" name="TextBox 47"/>
            <p:cNvSpPr txBox="1"/>
            <p:nvPr/>
          </p:nvSpPr>
          <p:spPr>
            <a:xfrm rot="814754">
              <a:off x="904376" y="5147373"/>
              <a:ext cx="781127" cy="236556"/>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Networking</a:t>
              </a:r>
            </a:p>
          </p:txBody>
        </p:sp>
        <p:sp>
          <p:nvSpPr>
            <p:cNvPr id="49" name="TextBox 48"/>
            <p:cNvSpPr txBox="1"/>
            <p:nvPr/>
          </p:nvSpPr>
          <p:spPr>
            <a:xfrm rot="784583">
              <a:off x="1075360" y="5354630"/>
              <a:ext cx="409294"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bg1"/>
                  </a:solidFill>
                  <a:cs typeface="Arial" panose="020B0604020202020204" pitchFamily="34" charset="0"/>
                </a:rPr>
                <a:t>VSM</a:t>
              </a:r>
            </a:p>
          </p:txBody>
        </p:sp>
        <p:sp>
          <p:nvSpPr>
            <p:cNvPr id="50" name="TextBox 49"/>
            <p:cNvSpPr txBox="1"/>
            <p:nvPr/>
          </p:nvSpPr>
          <p:spPr>
            <a:xfrm rot="1020000">
              <a:off x="828376" y="5573996"/>
              <a:ext cx="91826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FFFF"/>
                  </a:solidFill>
                  <a:cs typeface="Arial" panose="020B0604020202020204" pitchFamily="34" charset="0"/>
                </a:rPr>
                <a:t>SL8500, T10KD</a:t>
              </a:r>
            </a:p>
          </p:txBody>
        </p:sp>
        <p:sp>
          <p:nvSpPr>
            <p:cNvPr id="51" name="TextBox 50"/>
            <p:cNvSpPr txBox="1"/>
            <p:nvPr/>
          </p:nvSpPr>
          <p:spPr>
            <a:xfrm rot="16020000">
              <a:off x="313400" y="4681539"/>
              <a:ext cx="898003"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5F5F5F">
                      <a:lumMod val="75000"/>
                    </a:srgbClr>
                  </a:solidFill>
                  <a:cs typeface="Arial" panose="020B0604020202020204" pitchFamily="34" charset="0"/>
                </a:rPr>
                <a:t>Management</a:t>
              </a:r>
            </a:p>
          </p:txBody>
        </p:sp>
      </p:grpSp>
      <p:sp>
        <p:nvSpPr>
          <p:cNvPr id="52" name="TextBox 108"/>
          <p:cNvSpPr txBox="1">
            <a:spLocks noChangeArrowheads="1"/>
          </p:cNvSpPr>
          <p:nvPr/>
        </p:nvSpPr>
        <p:spPr bwMode="auto">
          <a:xfrm>
            <a:off x="2209355" y="6529050"/>
            <a:ext cx="1236937" cy="230832"/>
          </a:xfrm>
          <a:prstGeom prst="rect">
            <a:avLst/>
          </a:prstGeom>
          <a:noFill/>
          <a:ln w="9525">
            <a:noFill/>
            <a:miter lim="800000"/>
            <a:headEnd/>
            <a:tailEnd/>
          </a:ln>
        </p:spPr>
        <p:txBody>
          <a:bodyPr wrap="none">
            <a:prstTxWarp prst="textNoShape">
              <a:avLst/>
            </a:prstTxWarp>
            <a:spAutoFit/>
          </a:bodyPr>
          <a:lstStyle/>
          <a:p>
            <a:r>
              <a:rPr lang="en-US" sz="900" b="1" dirty="0">
                <a:ea typeface="ＭＳ Ｐゴシック" charset="-128"/>
                <a:cs typeface="ＭＳ Ｐゴシック" charset="-128"/>
              </a:rPr>
              <a:t>Updated  22 July 2016</a:t>
            </a:r>
          </a:p>
        </p:txBody>
      </p:sp>
      <p:sp>
        <p:nvSpPr>
          <p:cNvPr id="57" name="Rectangle 56"/>
          <p:cNvSpPr/>
          <p:nvPr/>
        </p:nvSpPr>
        <p:spPr>
          <a:xfrm>
            <a:off x="4010649" y="3257489"/>
            <a:ext cx="955288" cy="246221"/>
          </a:xfrm>
          <a:prstGeom prst="rect">
            <a:avLst/>
          </a:prstGeom>
        </p:spPr>
        <p:txBody>
          <a:bodyPr wrap="square">
            <a:spAutoFit/>
          </a:bodyPr>
          <a:lstStyle/>
          <a:p>
            <a:pPr algn="ctr">
              <a:spcAft>
                <a:spcPts val="1600"/>
              </a:spcAft>
            </a:pPr>
            <a:r>
              <a:rPr lang="en-US" sz="1000" i="1" dirty="0">
                <a:cs typeface="Arial" panose="020B0604020202020204" pitchFamily="34" charset="0"/>
              </a:rPr>
              <a:t>Production Site</a:t>
            </a:r>
          </a:p>
        </p:txBody>
      </p:sp>
      <p:sp>
        <p:nvSpPr>
          <p:cNvPr id="66" name="Rectangle 65"/>
          <p:cNvSpPr/>
          <p:nvPr/>
        </p:nvSpPr>
        <p:spPr>
          <a:xfrm>
            <a:off x="6830049" y="3352799"/>
            <a:ext cx="815212" cy="210189"/>
          </a:xfrm>
          <a:prstGeom prst="rect">
            <a:avLst/>
          </a:prstGeom>
        </p:spPr>
        <p:txBody>
          <a:bodyPr wrap="square">
            <a:spAutoFit/>
          </a:bodyPr>
          <a:lstStyle/>
          <a:p>
            <a:pPr algn="ctr">
              <a:spcAft>
                <a:spcPts val="1600"/>
              </a:spcAft>
            </a:pPr>
            <a:r>
              <a:rPr lang="en-US" sz="1000" i="1" dirty="0">
                <a:cs typeface="Arial" panose="020B0604020202020204" pitchFamily="34" charset="0"/>
              </a:rPr>
              <a:t>DR Site</a:t>
            </a:r>
          </a:p>
        </p:txBody>
      </p:sp>
      <p:sp>
        <p:nvSpPr>
          <p:cNvPr id="67" name="Left-Right Arrow 66"/>
          <p:cNvSpPr/>
          <p:nvPr/>
        </p:nvSpPr>
        <p:spPr>
          <a:xfrm>
            <a:off x="4685297" y="3886199"/>
            <a:ext cx="2449551" cy="198216"/>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Replicate</a:t>
            </a:r>
          </a:p>
        </p:txBody>
      </p:sp>
      <p:pic>
        <p:nvPicPr>
          <p:cNvPr id="72" name="Picture 71" descr="stek_vsm6_ta1small.jpg"/>
          <p:cNvPicPr>
            <a:picLocks noChangeAspect="1"/>
          </p:cNvPicPr>
          <p:nvPr/>
        </p:nvPicPr>
        <p:blipFill>
          <a:blip r:embed="rId10" cstate="print"/>
          <a:stretch>
            <a:fillRect/>
          </a:stretch>
        </p:blipFill>
        <p:spPr>
          <a:xfrm>
            <a:off x="4189412" y="3590692"/>
            <a:ext cx="512413" cy="1674919"/>
          </a:xfrm>
          <a:prstGeom prst="rect">
            <a:avLst/>
          </a:prstGeom>
        </p:spPr>
      </p:pic>
      <p:pic>
        <p:nvPicPr>
          <p:cNvPr id="73" name="Picture 72" descr="stek_vsm6_ta1small.jpg"/>
          <p:cNvPicPr>
            <a:picLocks noChangeAspect="1"/>
          </p:cNvPicPr>
          <p:nvPr/>
        </p:nvPicPr>
        <p:blipFill>
          <a:blip r:embed="rId10" cstate="print"/>
          <a:stretch>
            <a:fillRect/>
          </a:stretch>
        </p:blipFill>
        <p:spPr>
          <a:xfrm>
            <a:off x="7097878" y="3590692"/>
            <a:ext cx="341771" cy="1117143"/>
          </a:xfrm>
          <a:prstGeom prst="rect">
            <a:avLst/>
          </a:prstGeom>
        </p:spPr>
      </p:pic>
      <p:sp>
        <p:nvSpPr>
          <p:cNvPr id="76" name="Left-Right Arrow 75"/>
          <p:cNvSpPr/>
          <p:nvPr/>
        </p:nvSpPr>
        <p:spPr>
          <a:xfrm rot="2391127">
            <a:off x="4611690" y="4477687"/>
            <a:ext cx="808147" cy="193087"/>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Migrate</a:t>
            </a:r>
          </a:p>
        </p:txBody>
      </p:sp>
      <p:sp>
        <p:nvSpPr>
          <p:cNvPr id="74" name="TextBox 73"/>
          <p:cNvSpPr txBox="1"/>
          <p:nvPr/>
        </p:nvSpPr>
        <p:spPr>
          <a:xfrm>
            <a:off x="5001249" y="5715000"/>
            <a:ext cx="1524000" cy="228600"/>
          </a:xfrm>
          <a:prstGeom prst="rect">
            <a:avLst/>
          </a:prstGeom>
          <a:noFill/>
          <a:ln>
            <a:noFill/>
          </a:ln>
        </p:spPr>
        <p:txBody>
          <a:bodyPr wrap="square" lIns="0" tIns="0" rIns="0" bIns="0" rtlCol="0">
            <a:noAutofit/>
          </a:bodyPr>
          <a:lstStyle/>
          <a:p>
            <a:pPr algn="ctr"/>
            <a:r>
              <a:rPr lang="en-US" sz="1000" b="1" dirty="0" err="1"/>
              <a:t>StorageTek</a:t>
            </a:r>
            <a:r>
              <a:rPr lang="en-US" sz="1000" b="1" dirty="0"/>
              <a:t> SL8500</a:t>
            </a:r>
            <a:br>
              <a:rPr lang="en-US" sz="1000" b="1" dirty="0"/>
            </a:br>
            <a:r>
              <a:rPr lang="en-US" sz="1000" b="1" dirty="0"/>
              <a:t>Modular Library System</a:t>
            </a:r>
          </a:p>
        </p:txBody>
      </p:sp>
      <p:pic>
        <p:nvPicPr>
          <p:cNvPr id="85" name="Picture 42" descr="t10000_la1_lb.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49762" y="4981120"/>
            <a:ext cx="368912" cy="18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 name="Picture 43" descr="t10000_la1_lb.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32537" y="5144759"/>
            <a:ext cx="368912" cy="18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 name="TextBox 86"/>
          <p:cNvSpPr txBox="1"/>
          <p:nvPr/>
        </p:nvSpPr>
        <p:spPr>
          <a:xfrm>
            <a:off x="6144249" y="4648200"/>
            <a:ext cx="882423" cy="230197"/>
          </a:xfrm>
          <a:prstGeom prst="rect">
            <a:avLst/>
          </a:prstGeom>
          <a:noFill/>
          <a:ln>
            <a:noFill/>
          </a:ln>
        </p:spPr>
        <p:txBody>
          <a:bodyPr wrap="square" lIns="0" tIns="0" rIns="0" bIns="0" rtlCol="0">
            <a:noAutofit/>
          </a:bodyPr>
          <a:lstStyle/>
          <a:p>
            <a:pPr algn="ctr"/>
            <a:r>
              <a:rPr lang="en-US" sz="1000" b="1" dirty="0" err="1"/>
              <a:t>StorageTek</a:t>
            </a:r>
            <a:r>
              <a:rPr lang="en-US" sz="1000" b="1" dirty="0"/>
              <a:t> T10000 </a:t>
            </a:r>
          </a:p>
          <a:p>
            <a:pPr algn="ctr"/>
            <a:r>
              <a:rPr lang="en-US" sz="1000" b="1" dirty="0"/>
              <a:t>Drives</a:t>
            </a:r>
          </a:p>
        </p:txBody>
      </p:sp>
      <p:sp>
        <p:nvSpPr>
          <p:cNvPr id="75" name="Content Placeholder 74"/>
          <p:cNvSpPr>
            <a:spLocks noGrp="1"/>
          </p:cNvSpPr>
          <p:nvPr>
            <p:ph sz="quarter" idx="16"/>
          </p:nvPr>
        </p:nvSpPr>
        <p:spPr/>
        <p:txBody>
          <a:bodyPr/>
          <a:lstStyle/>
          <a:p>
            <a:r>
              <a:rPr lang="en-US" dirty="0"/>
              <a:t>Scale for Business Growth</a:t>
            </a:r>
          </a:p>
        </p:txBody>
      </p:sp>
      <p:sp>
        <p:nvSpPr>
          <p:cNvPr id="78" name="Content Placeholder 77"/>
          <p:cNvSpPr>
            <a:spLocks noGrp="1"/>
          </p:cNvSpPr>
          <p:nvPr>
            <p:ph sz="quarter" idx="17"/>
          </p:nvPr>
        </p:nvSpPr>
        <p:spPr/>
        <p:txBody>
          <a:bodyPr/>
          <a:lstStyle/>
          <a:p>
            <a:r>
              <a:rPr lang="en-US" dirty="0"/>
              <a:t>Reduced Complexity</a:t>
            </a:r>
          </a:p>
        </p:txBody>
      </p:sp>
      <p:sp>
        <p:nvSpPr>
          <p:cNvPr id="79" name="Content Placeholder 78"/>
          <p:cNvSpPr>
            <a:spLocks noGrp="1"/>
          </p:cNvSpPr>
          <p:nvPr>
            <p:ph sz="quarter" idx="18"/>
          </p:nvPr>
        </p:nvSpPr>
        <p:spPr/>
        <p:txBody>
          <a:bodyPr/>
          <a:lstStyle/>
          <a:p>
            <a:r>
              <a:rPr lang="en-US" dirty="0"/>
              <a:t>Faster, Lower Priced Solution </a:t>
            </a:r>
          </a:p>
        </p:txBody>
      </p:sp>
      <p:sp>
        <p:nvSpPr>
          <p:cNvPr id="80" name="Content Placeholder 79"/>
          <p:cNvSpPr>
            <a:spLocks noGrp="1"/>
          </p:cNvSpPr>
          <p:nvPr>
            <p:ph sz="quarter" idx="19"/>
          </p:nvPr>
        </p:nvSpPr>
        <p:spPr>
          <a:xfrm>
            <a:off x="1522412" y="2315065"/>
            <a:ext cx="3124200" cy="485481"/>
          </a:xfrm>
        </p:spPr>
        <p:txBody>
          <a:bodyPr/>
          <a:lstStyle/>
          <a:p>
            <a:r>
              <a:rPr lang="en-US" dirty="0">
                <a:solidFill>
                  <a:schemeClr val="tx1">
                    <a:lumMod val="75000"/>
                  </a:schemeClr>
                </a:solidFill>
                <a:cs typeface="Arial" panose="020B0604020202020204" pitchFamily="34" charset="0"/>
              </a:rPr>
              <a:t>Massive performance and scalability  improvement</a:t>
            </a:r>
            <a:endParaRPr lang="en-US" dirty="0">
              <a:solidFill>
                <a:srgbClr val="5F5F5F"/>
              </a:solidFill>
            </a:endParaRPr>
          </a:p>
          <a:p>
            <a:endParaRPr lang="en-US" dirty="0"/>
          </a:p>
        </p:txBody>
      </p:sp>
      <p:sp>
        <p:nvSpPr>
          <p:cNvPr id="82" name="Content Placeholder 81"/>
          <p:cNvSpPr>
            <a:spLocks noGrp="1"/>
          </p:cNvSpPr>
          <p:nvPr>
            <p:ph sz="quarter" idx="28"/>
          </p:nvPr>
        </p:nvSpPr>
        <p:spPr/>
        <p:txBody>
          <a:bodyPr/>
          <a:lstStyle/>
          <a:p>
            <a:r>
              <a:rPr lang="en-US" dirty="0"/>
              <a:t>Migrated data from old to new systems with no impact on production jobs</a:t>
            </a:r>
          </a:p>
        </p:txBody>
      </p:sp>
      <p:sp>
        <p:nvSpPr>
          <p:cNvPr id="84" name="Content Placeholder 83"/>
          <p:cNvSpPr>
            <a:spLocks noGrp="1"/>
          </p:cNvSpPr>
          <p:nvPr>
            <p:ph sz="quarter" idx="29"/>
          </p:nvPr>
        </p:nvSpPr>
        <p:spPr/>
        <p:txBody>
          <a:bodyPr/>
          <a:lstStyle/>
          <a:p>
            <a:r>
              <a:rPr lang="en-US" dirty="0">
                <a:solidFill>
                  <a:schemeClr val="tx1">
                    <a:lumMod val="75000"/>
                  </a:schemeClr>
                </a:solidFill>
                <a:cs typeface="Arial" panose="020B0604020202020204" pitchFamily="34" charset="0"/>
              </a:rPr>
              <a:t>Lowered acquisition and operational costs </a:t>
            </a:r>
            <a:r>
              <a:rPr lang="en-US" dirty="0" err="1">
                <a:solidFill>
                  <a:schemeClr val="tx1">
                    <a:lumMod val="75000"/>
                  </a:schemeClr>
                </a:solidFill>
                <a:cs typeface="Arial" panose="020B0604020202020204" pitchFamily="34" charset="0"/>
              </a:rPr>
              <a:t>vs</a:t>
            </a:r>
            <a:r>
              <a:rPr lang="en-US" dirty="0">
                <a:solidFill>
                  <a:schemeClr val="tx1">
                    <a:lumMod val="75000"/>
                  </a:schemeClr>
                </a:solidFill>
                <a:cs typeface="Arial" panose="020B0604020202020204" pitchFamily="34" charset="0"/>
              </a:rPr>
              <a:t> IBM</a:t>
            </a:r>
          </a:p>
          <a:p>
            <a:endParaRPr lang="en-US" dirty="0"/>
          </a:p>
        </p:txBody>
      </p:sp>
      <p:pic>
        <p:nvPicPr>
          <p:cNvPr id="90" name="Picture 8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4212" y="1981200"/>
            <a:ext cx="822960" cy="822960"/>
          </a:xfrm>
          <a:prstGeom prst="rect">
            <a:avLst/>
          </a:prstGeom>
        </p:spPr>
      </p:pic>
      <p:pic>
        <p:nvPicPr>
          <p:cNvPr id="91" name="Picture 9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75612" y="1981200"/>
            <a:ext cx="822960" cy="822960"/>
          </a:xfrm>
          <a:prstGeom prst="rect">
            <a:avLst/>
          </a:prstGeom>
        </p:spPr>
      </p:pic>
      <p:pic>
        <p:nvPicPr>
          <p:cNvPr id="53" name="Picture 52" descr="o-advanced-customer-support-clr.png"/>
          <p:cNvPicPr>
            <a:picLocks noChangeAspect="1"/>
          </p:cNvPicPr>
          <p:nvPr/>
        </p:nvPicPr>
        <p:blipFill>
          <a:blip r:embed="rId14" cstate="print"/>
          <a:stretch>
            <a:fillRect/>
          </a:stretch>
        </p:blipFill>
        <p:spPr>
          <a:xfrm>
            <a:off x="2259012" y="5638800"/>
            <a:ext cx="1046988" cy="470916"/>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3812" y="3429000"/>
            <a:ext cx="600458" cy="240183"/>
          </a:xfrm>
          <a:prstGeom prst="rect">
            <a:avLst/>
          </a:prstGeom>
        </p:spPr>
      </p:pic>
      <p:sp>
        <p:nvSpPr>
          <p:cNvPr id="62" name="Rectangle 61"/>
          <p:cNvSpPr/>
          <p:nvPr/>
        </p:nvSpPr>
        <p:spPr>
          <a:xfrm>
            <a:off x="3732212" y="5257800"/>
            <a:ext cx="1246049" cy="553998"/>
          </a:xfrm>
          <a:prstGeom prst="rect">
            <a:avLst/>
          </a:prstGeom>
        </p:spPr>
        <p:txBody>
          <a:bodyPr wrap="square">
            <a:spAutoFit/>
          </a:bodyPr>
          <a:lstStyle/>
          <a:p>
            <a:pPr algn="ctr">
              <a:spcAft>
                <a:spcPts val="1600"/>
              </a:spcAft>
            </a:pPr>
            <a:r>
              <a:rPr lang="en-US" sz="1000" b="1" dirty="0">
                <a:cs typeface="Arial" panose="020B0604020202020204" pitchFamily="34" charset="0"/>
              </a:rPr>
              <a:t>StorageTek Virtual Storage Manager Version 6</a:t>
            </a:r>
          </a:p>
        </p:txBody>
      </p:sp>
    </p:spTree>
    <p:extLst>
      <p:ext uri="{BB962C8B-B14F-4D97-AF65-F5344CB8AC3E}">
        <p14:creationId xmlns:p14="http://schemas.microsoft.com/office/powerpoint/2010/main" val="40062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p:nvPr/>
        </p:nvGrpSpPr>
        <p:grpSpPr>
          <a:xfrm>
            <a:off x="10285412" y="457200"/>
            <a:ext cx="1644865" cy="533400"/>
            <a:chOff x="9904412" y="457200"/>
            <a:chExt cx="2025865" cy="53340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4412" y="457200"/>
              <a:ext cx="2025865" cy="533400"/>
            </a:xfrm>
            <a:prstGeom prst="rect">
              <a:avLst/>
            </a:prstGeom>
          </p:spPr>
        </p:pic>
        <p:sp>
          <p:nvSpPr>
            <p:cNvPr id="56" name="TextBox 49"/>
            <p:cNvSpPr txBox="1">
              <a:spLocks noChangeArrowheads="1"/>
            </p:cNvSpPr>
            <p:nvPr/>
          </p:nvSpPr>
          <p:spPr bwMode="auto">
            <a:xfrm>
              <a:off x="9904412" y="533400"/>
              <a:ext cx="973803" cy="307777"/>
            </a:xfrm>
            <a:prstGeom prst="rect">
              <a:avLst/>
            </a:prstGeom>
            <a:noFill/>
            <a:ln w="9525">
              <a:noFill/>
              <a:miter lim="800000"/>
              <a:headEnd/>
              <a:tailEnd/>
            </a:ln>
          </p:spPr>
          <p:txBody>
            <a:bodyPr wrap="square">
              <a:prstTxWarp prst="textNoShape">
                <a:avLst/>
              </a:prstTxWarp>
              <a:spAutoFit/>
            </a:bodyPr>
            <a:lstStyle/>
            <a:p>
              <a:pPr defTabSz="912813">
                <a:spcBef>
                  <a:spcPct val="20000"/>
                </a:spcBef>
                <a:buClr>
                  <a:schemeClr val="accent1"/>
                </a:buClr>
                <a:buSzPct val="120000"/>
                <a:defRPr/>
              </a:pPr>
              <a:r>
                <a:rPr lang="en-US" sz="1400" dirty="0">
                  <a:cs typeface="Arial" panose="020B0604020202020204" pitchFamily="34" charset="0"/>
                </a:rPr>
                <a:t>Takeout</a:t>
              </a:r>
              <a:endParaRPr lang="en-US" sz="1300" dirty="0">
                <a:cs typeface="Arial" panose="020B0604020202020204" pitchFamily="34" charset="0"/>
              </a:endParaRPr>
            </a:p>
          </p:txBody>
        </p:sp>
      </p:grpSp>
      <p:sp>
        <p:nvSpPr>
          <p:cNvPr id="58" name="Title 57"/>
          <p:cNvSpPr>
            <a:spLocks noGrp="1"/>
          </p:cNvSpPr>
          <p:nvPr>
            <p:ph type="title"/>
          </p:nvPr>
        </p:nvSpPr>
        <p:spPr/>
        <p:txBody>
          <a:bodyPr/>
          <a:lstStyle/>
          <a:p>
            <a:r>
              <a:rPr lang="en-US" dirty="0"/>
              <a:t>Major Telecommunications Company</a:t>
            </a:r>
          </a:p>
        </p:txBody>
      </p:sp>
      <p:sp>
        <p:nvSpPr>
          <p:cNvPr id="54" name="Content Placeholder 53"/>
          <p:cNvSpPr>
            <a:spLocks noGrp="1"/>
          </p:cNvSpPr>
          <p:nvPr>
            <p:ph sz="quarter" idx="12"/>
          </p:nvPr>
        </p:nvSpPr>
        <p:spPr/>
        <p:txBody>
          <a:bodyPr/>
          <a:lstStyle/>
          <a:p>
            <a:pPr marL="292100" indent="-212725">
              <a:buFont typeface="Arial"/>
              <a:buChar char="•"/>
            </a:pPr>
            <a:r>
              <a:rPr lang="en-US" dirty="0"/>
              <a:t>Legacy IBM mainframe backup solutions was outdated and support was getting very expensive</a:t>
            </a:r>
          </a:p>
          <a:p>
            <a:pPr marL="292100" indent="-212725">
              <a:buFont typeface="Arial"/>
              <a:buChar char="•"/>
            </a:pPr>
            <a:r>
              <a:rPr lang="en-US" dirty="0">
                <a:cs typeface="Arial" panose="020B0604020202020204" pitchFamily="34" charset="0"/>
              </a:rPr>
              <a:t>Expect to leverage this SL3000 for new, additional archive projects </a:t>
            </a:r>
          </a:p>
        </p:txBody>
      </p:sp>
      <p:sp>
        <p:nvSpPr>
          <p:cNvPr id="59" name="Text Placeholder 58"/>
          <p:cNvSpPr>
            <a:spLocks noGrp="1"/>
          </p:cNvSpPr>
          <p:nvPr>
            <p:ph type="body" sz="quarter" idx="13"/>
          </p:nvPr>
        </p:nvSpPr>
        <p:spPr/>
        <p:txBody>
          <a:bodyPr/>
          <a:lstStyle/>
          <a:p>
            <a:r>
              <a:rPr lang="en-US" sz="2400" dirty="0"/>
              <a:t>Mainframe Data Protection Modernization</a:t>
            </a:r>
          </a:p>
        </p:txBody>
      </p:sp>
      <p:sp>
        <p:nvSpPr>
          <p:cNvPr id="60" name="Content Placeholder 59"/>
          <p:cNvSpPr>
            <a:spLocks noGrp="1"/>
          </p:cNvSpPr>
          <p:nvPr>
            <p:ph sz="quarter" idx="16"/>
          </p:nvPr>
        </p:nvSpPr>
        <p:spPr>
          <a:xfrm>
            <a:off x="5104093" y="2006857"/>
            <a:ext cx="2746163" cy="270500"/>
          </a:xfrm>
        </p:spPr>
        <p:txBody>
          <a:bodyPr/>
          <a:lstStyle/>
          <a:p>
            <a:r>
              <a:rPr lang="en-US" dirty="0">
                <a:solidFill>
                  <a:schemeClr val="tx1">
                    <a:lumMod val="75000"/>
                  </a:schemeClr>
                </a:solidFill>
                <a:cs typeface="Arial" panose="020B0604020202020204" pitchFamily="34" charset="0"/>
              </a:rPr>
              <a:t>Enhanced Data Protection</a:t>
            </a:r>
          </a:p>
        </p:txBody>
      </p:sp>
      <p:sp>
        <p:nvSpPr>
          <p:cNvPr id="61" name="Content Placeholder 60"/>
          <p:cNvSpPr>
            <a:spLocks noGrp="1"/>
          </p:cNvSpPr>
          <p:nvPr>
            <p:ph sz="quarter" idx="17"/>
          </p:nvPr>
        </p:nvSpPr>
        <p:spPr>
          <a:xfrm>
            <a:off x="8722920" y="2006857"/>
            <a:ext cx="2895114" cy="270500"/>
          </a:xfrm>
        </p:spPr>
        <p:txBody>
          <a:bodyPr/>
          <a:lstStyle/>
          <a:p>
            <a:r>
              <a:rPr lang="en-US" dirty="0"/>
              <a:t>Lowest Total Cost of Ownership</a:t>
            </a:r>
          </a:p>
        </p:txBody>
      </p:sp>
      <p:sp>
        <p:nvSpPr>
          <p:cNvPr id="62" name="Content Placeholder 61"/>
          <p:cNvSpPr>
            <a:spLocks noGrp="1"/>
          </p:cNvSpPr>
          <p:nvPr>
            <p:ph sz="quarter" idx="18"/>
          </p:nvPr>
        </p:nvSpPr>
        <p:spPr>
          <a:xfrm>
            <a:off x="1380206" y="2006857"/>
            <a:ext cx="2808422" cy="270500"/>
          </a:xfrm>
        </p:spPr>
        <p:txBody>
          <a:bodyPr/>
          <a:lstStyle/>
          <a:p>
            <a:r>
              <a:rPr lang="en-US" dirty="0"/>
              <a:t>Capacity for Business Growth</a:t>
            </a:r>
          </a:p>
        </p:txBody>
      </p:sp>
      <p:sp>
        <p:nvSpPr>
          <p:cNvPr id="63" name="Content Placeholder 62"/>
          <p:cNvSpPr>
            <a:spLocks noGrp="1"/>
          </p:cNvSpPr>
          <p:nvPr>
            <p:ph sz="quarter" idx="19"/>
          </p:nvPr>
        </p:nvSpPr>
        <p:spPr>
          <a:xfrm>
            <a:off x="5103811" y="2315065"/>
            <a:ext cx="2743200" cy="485481"/>
          </a:xfrm>
        </p:spPr>
        <p:txBody>
          <a:bodyPr/>
          <a:lstStyle/>
          <a:p>
            <a:r>
              <a:rPr lang="en-US" dirty="0">
                <a:solidFill>
                  <a:schemeClr val="tx1">
                    <a:lumMod val="75000"/>
                  </a:schemeClr>
                </a:solidFill>
                <a:cs typeface="Arial" panose="020B0604020202020204" pitchFamily="34" charset="0"/>
              </a:rPr>
              <a:t>Cross-replication improved availability at production and DR sites</a:t>
            </a:r>
          </a:p>
        </p:txBody>
      </p:sp>
      <p:sp>
        <p:nvSpPr>
          <p:cNvPr id="64" name="Content Placeholder 63"/>
          <p:cNvSpPr>
            <a:spLocks noGrp="1"/>
          </p:cNvSpPr>
          <p:nvPr>
            <p:ph sz="quarter" idx="27"/>
          </p:nvPr>
        </p:nvSpPr>
        <p:spPr/>
        <p:txBody>
          <a:bodyPr/>
          <a:lstStyle/>
          <a:p>
            <a:r>
              <a:rPr lang="en-US" dirty="0">
                <a:solidFill>
                  <a:srgbClr val="FFFFFF"/>
                </a:solidFill>
              </a:rPr>
              <a:t>Significant data protection performance improvements and reduced OPEX</a:t>
            </a:r>
            <a:endParaRPr lang="en-US" dirty="0">
              <a:solidFill>
                <a:srgbClr val="FFFFFF"/>
              </a:solidFill>
              <a:cs typeface="Arial" panose="020B0604020202020204" pitchFamily="34" charset="0"/>
            </a:endParaRPr>
          </a:p>
        </p:txBody>
      </p:sp>
      <p:sp>
        <p:nvSpPr>
          <p:cNvPr id="4" name="Slide Number Placeholder 3"/>
          <p:cNvSpPr>
            <a:spLocks noGrp="1"/>
          </p:cNvSpPr>
          <p:nvPr>
            <p:ph type="sldNum" sz="quarter" idx="4"/>
          </p:nvPr>
        </p:nvSpPr>
        <p:spPr/>
        <p:txBody>
          <a:bodyPr/>
          <a:lstStyle/>
          <a:p>
            <a:fld id="{C51EAA63-D034-42AE-91FA-B13B9518C7BE}" type="slidenum">
              <a:rPr lang="en-US" smtClean="0"/>
              <a:pPr/>
              <a:t>4</a:t>
            </a:fld>
            <a:endParaRPr lang="en-US" dirty="0"/>
          </a:p>
        </p:txBody>
      </p:sp>
      <p:sp>
        <p:nvSpPr>
          <p:cNvPr id="65" name="Content Placeholder 64"/>
          <p:cNvSpPr>
            <a:spLocks noGrp="1"/>
          </p:cNvSpPr>
          <p:nvPr>
            <p:ph sz="quarter" idx="28"/>
          </p:nvPr>
        </p:nvSpPr>
        <p:spPr>
          <a:xfrm>
            <a:off x="8722919" y="2315065"/>
            <a:ext cx="2895600" cy="485481"/>
          </a:xfrm>
        </p:spPr>
        <p:txBody>
          <a:bodyPr/>
          <a:lstStyle/>
          <a:p>
            <a:r>
              <a:rPr lang="en-US" dirty="0">
                <a:solidFill>
                  <a:schemeClr val="tx1">
                    <a:lumMod val="75000"/>
                  </a:schemeClr>
                </a:solidFill>
                <a:cs typeface="Arial" panose="020B0604020202020204" pitchFamily="34" charset="0"/>
              </a:rPr>
              <a:t>Displace aging IBM infrastructure with latest storage technologies</a:t>
            </a:r>
          </a:p>
        </p:txBody>
      </p:sp>
      <p:sp>
        <p:nvSpPr>
          <p:cNvPr id="45" name="Content Placeholder 44"/>
          <p:cNvSpPr>
            <a:spLocks noGrp="1"/>
          </p:cNvSpPr>
          <p:nvPr>
            <p:ph sz="quarter" idx="29"/>
          </p:nvPr>
        </p:nvSpPr>
        <p:spPr>
          <a:xfrm>
            <a:off x="1380206" y="2315065"/>
            <a:ext cx="3114006" cy="485481"/>
          </a:xfrm>
          <a:prstGeom prst="rect">
            <a:avLst/>
          </a:prstGeom>
        </p:spPr>
        <p:txBody>
          <a:bodyPr>
            <a:noAutofit/>
          </a:bodyPr>
          <a:lstStyle/>
          <a:p>
            <a:r>
              <a:rPr lang="en-US" dirty="0">
                <a:cs typeface="Arial" panose="020B0604020202020204" pitchFamily="34" charset="0"/>
              </a:rPr>
              <a:t>Increased scalability by 35X and</a:t>
            </a:r>
            <a:br>
              <a:rPr lang="en-US" dirty="0">
                <a:cs typeface="Arial" panose="020B0604020202020204" pitchFamily="34" charset="0"/>
              </a:rPr>
            </a:br>
            <a:r>
              <a:rPr lang="en-US" dirty="0">
                <a:cs typeface="Arial" panose="020B0604020202020204" pitchFamily="34" charset="0"/>
              </a:rPr>
              <a:t>potential performance by 50X</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6554" y="598017"/>
            <a:ext cx="600458" cy="240183"/>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7011" y="1981200"/>
            <a:ext cx="822960" cy="822960"/>
          </a:xfrm>
          <a:prstGeom prst="rect">
            <a:avLst/>
          </a:prstGeom>
        </p:spPr>
      </p:pic>
      <p:sp>
        <p:nvSpPr>
          <p:cNvPr id="52" name="TextBox 108"/>
          <p:cNvSpPr txBox="1">
            <a:spLocks noChangeArrowheads="1"/>
          </p:cNvSpPr>
          <p:nvPr/>
        </p:nvSpPr>
        <p:spPr bwMode="auto">
          <a:xfrm>
            <a:off x="2209355" y="6529050"/>
            <a:ext cx="1207382" cy="230832"/>
          </a:xfrm>
          <a:prstGeom prst="rect">
            <a:avLst/>
          </a:prstGeom>
          <a:noFill/>
          <a:ln w="9525">
            <a:noFill/>
            <a:miter lim="800000"/>
            <a:headEnd/>
            <a:tailEnd/>
          </a:ln>
        </p:spPr>
        <p:txBody>
          <a:bodyPr wrap="none">
            <a:prstTxWarp prst="textNoShape">
              <a:avLst/>
            </a:prstTxWarp>
            <a:spAutoFit/>
          </a:bodyPr>
          <a:lstStyle/>
          <a:p>
            <a:r>
              <a:rPr lang="en-US" sz="900" b="1" dirty="0">
                <a:ea typeface="ＭＳ Ｐゴシック" charset="-128"/>
                <a:cs typeface="ＭＳ Ｐゴシック" charset="-128"/>
              </a:rPr>
              <a:t>Updated  3 May 2016</a:t>
            </a:r>
          </a:p>
        </p:txBody>
      </p:sp>
      <p:pic>
        <p:nvPicPr>
          <p:cNvPr id="68" name="Picture 67" descr="systems_z_zos140x100.jpg"/>
          <p:cNvPicPr>
            <a:picLocks noChangeAspect="1"/>
          </p:cNvPicPr>
          <p:nvPr/>
        </p:nvPicPr>
        <p:blipFill>
          <a:blip r:embed="rId6" cstate="print"/>
          <a:srcRect l="17143" r="18571"/>
          <a:stretch>
            <a:fillRect/>
          </a:stretch>
        </p:blipFill>
        <p:spPr>
          <a:xfrm>
            <a:off x="1888172" y="3344335"/>
            <a:ext cx="396240" cy="440265"/>
          </a:xfrm>
          <a:prstGeom prst="rect">
            <a:avLst/>
          </a:prstGeom>
        </p:spPr>
      </p:pic>
      <p:grpSp>
        <p:nvGrpSpPr>
          <p:cNvPr id="5" name="Group 12"/>
          <p:cNvGrpSpPr>
            <a:grpSpLocks noChangeAspect="1"/>
          </p:cNvGrpSpPr>
          <p:nvPr/>
        </p:nvGrpSpPr>
        <p:grpSpPr>
          <a:xfrm>
            <a:off x="1065212" y="3651504"/>
            <a:ext cx="1895328" cy="2368296"/>
            <a:chOff x="549186" y="3810000"/>
            <a:chExt cx="1791016" cy="2237955"/>
          </a:xfrm>
        </p:grpSpPr>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186" y="3810000"/>
              <a:ext cx="1791016" cy="2237955"/>
            </a:xfrm>
            <a:prstGeom prst="rect">
              <a:avLst/>
            </a:prstGeom>
          </p:spPr>
        </p:pic>
        <p:sp>
          <p:nvSpPr>
            <p:cNvPr id="82" name="TextBox 81"/>
            <p:cNvSpPr txBox="1"/>
            <p:nvPr/>
          </p:nvSpPr>
          <p:spPr>
            <a:xfrm rot="180000">
              <a:off x="926769" y="3949115"/>
              <a:ext cx="741030" cy="218128"/>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900" b="1" dirty="0">
                  <a:solidFill>
                    <a:srgbClr val="FF0000">
                      <a:lumMod val="50000"/>
                    </a:srgbClr>
                  </a:solidFill>
                  <a:cs typeface="Arial" panose="020B0604020202020204" pitchFamily="34" charset="0"/>
                </a:rPr>
                <a:t>Applications</a:t>
              </a:r>
            </a:p>
          </p:txBody>
        </p:sp>
        <p:sp>
          <p:nvSpPr>
            <p:cNvPr id="84" name="TextBox 83"/>
            <p:cNvSpPr txBox="1"/>
            <p:nvPr/>
          </p:nvSpPr>
          <p:spPr>
            <a:xfrm rot="332009">
              <a:off x="837045" y="4193032"/>
              <a:ext cx="830677"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0000">
                      <a:lumMod val="50000"/>
                    </a:srgbClr>
                  </a:solidFill>
                  <a:cs typeface="Arial" panose="020B0604020202020204" pitchFamily="34" charset="0"/>
                </a:rPr>
                <a:t>Middleware</a:t>
              </a:r>
            </a:p>
          </p:txBody>
        </p:sp>
        <p:sp>
          <p:nvSpPr>
            <p:cNvPr id="88" name="TextBox 87"/>
            <p:cNvSpPr txBox="1"/>
            <p:nvPr/>
          </p:nvSpPr>
          <p:spPr>
            <a:xfrm rot="420000">
              <a:off x="921167" y="4453608"/>
              <a:ext cx="64444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Database</a:t>
              </a:r>
            </a:p>
          </p:txBody>
        </p:sp>
        <p:sp>
          <p:nvSpPr>
            <p:cNvPr id="89" name="TextBox 88"/>
            <p:cNvSpPr txBox="1"/>
            <p:nvPr/>
          </p:nvSpPr>
          <p:spPr>
            <a:xfrm rot="540000">
              <a:off x="1072773" y="4685135"/>
              <a:ext cx="313732"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OS</a:t>
              </a:r>
            </a:p>
          </p:txBody>
        </p:sp>
        <p:sp>
          <p:nvSpPr>
            <p:cNvPr id="90" name="TextBox 89"/>
            <p:cNvSpPr txBox="1"/>
            <p:nvPr/>
          </p:nvSpPr>
          <p:spPr>
            <a:xfrm rot="660000">
              <a:off x="1124680" y="4924978"/>
              <a:ext cx="35207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VM</a:t>
              </a:r>
            </a:p>
          </p:txBody>
        </p:sp>
        <p:sp>
          <p:nvSpPr>
            <p:cNvPr id="91" name="TextBox 90"/>
            <p:cNvSpPr txBox="1"/>
            <p:nvPr/>
          </p:nvSpPr>
          <p:spPr>
            <a:xfrm rot="814754">
              <a:off x="904376" y="5147373"/>
              <a:ext cx="781127" cy="236556"/>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Networking</a:t>
              </a:r>
            </a:p>
          </p:txBody>
        </p:sp>
        <p:sp>
          <p:nvSpPr>
            <p:cNvPr id="92" name="TextBox 91"/>
            <p:cNvSpPr txBox="1"/>
            <p:nvPr/>
          </p:nvSpPr>
          <p:spPr>
            <a:xfrm rot="784583">
              <a:off x="1075360" y="5354630"/>
              <a:ext cx="409294"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bg1"/>
                  </a:solidFill>
                  <a:cs typeface="Arial" panose="020B0604020202020204" pitchFamily="34" charset="0"/>
                </a:rPr>
                <a:t>VSM</a:t>
              </a:r>
            </a:p>
          </p:txBody>
        </p:sp>
        <p:sp>
          <p:nvSpPr>
            <p:cNvPr id="93" name="TextBox 92"/>
            <p:cNvSpPr txBox="1"/>
            <p:nvPr/>
          </p:nvSpPr>
          <p:spPr>
            <a:xfrm rot="1020000">
              <a:off x="828376" y="5573996"/>
              <a:ext cx="91826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FFFF"/>
                  </a:solidFill>
                  <a:cs typeface="Arial" panose="020B0604020202020204" pitchFamily="34" charset="0"/>
                </a:rPr>
                <a:t>SL8500, T10KD</a:t>
              </a:r>
            </a:p>
          </p:txBody>
        </p:sp>
        <p:sp>
          <p:nvSpPr>
            <p:cNvPr id="94" name="TextBox 93"/>
            <p:cNvSpPr txBox="1"/>
            <p:nvPr/>
          </p:nvSpPr>
          <p:spPr>
            <a:xfrm rot="16020000">
              <a:off x="313400" y="4681539"/>
              <a:ext cx="898003"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5F5F5F">
                      <a:lumMod val="75000"/>
                    </a:srgbClr>
                  </a:solidFill>
                  <a:cs typeface="Arial" panose="020B0604020202020204" pitchFamily="34" charset="0"/>
                </a:rPr>
                <a:t>Management</a:t>
              </a:r>
            </a:p>
          </p:txBody>
        </p:sp>
      </p:grpSp>
      <p:pic>
        <p:nvPicPr>
          <p:cNvPr id="95" name="Picture 94" descr="o-advanced-customer-support-clr.png"/>
          <p:cNvPicPr>
            <a:picLocks noChangeAspect="1"/>
          </p:cNvPicPr>
          <p:nvPr/>
        </p:nvPicPr>
        <p:blipFill>
          <a:blip r:embed="rId8" cstate="print"/>
          <a:stretch>
            <a:fillRect/>
          </a:stretch>
        </p:blipFill>
        <p:spPr>
          <a:xfrm>
            <a:off x="2259012" y="5638800"/>
            <a:ext cx="1046988" cy="470916"/>
          </a:xfrm>
          <a:prstGeom prst="rect">
            <a:avLst/>
          </a:prstGeom>
        </p:spPr>
      </p:pic>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812" y="3429000"/>
            <a:ext cx="600458" cy="240183"/>
          </a:xfrm>
          <a:prstGeom prst="rect">
            <a:avLst/>
          </a:prstGeom>
        </p:spPr>
      </p:pic>
      <p:pic>
        <p:nvPicPr>
          <p:cNvPr id="99" name="Picture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0212" y="4064942"/>
            <a:ext cx="1166474" cy="853832"/>
          </a:xfrm>
          <a:prstGeom prst="rect">
            <a:avLst/>
          </a:prstGeom>
        </p:spPr>
      </p:pic>
      <p:sp>
        <p:nvSpPr>
          <p:cNvPr id="101" name="Rectangle 100"/>
          <p:cNvSpPr/>
          <p:nvPr/>
        </p:nvSpPr>
        <p:spPr>
          <a:xfrm>
            <a:off x="4010649" y="3257489"/>
            <a:ext cx="955288" cy="246221"/>
          </a:xfrm>
          <a:prstGeom prst="rect">
            <a:avLst/>
          </a:prstGeom>
        </p:spPr>
        <p:txBody>
          <a:bodyPr wrap="square">
            <a:spAutoFit/>
          </a:bodyPr>
          <a:lstStyle/>
          <a:p>
            <a:pPr algn="ctr">
              <a:spcAft>
                <a:spcPts val="1600"/>
              </a:spcAft>
            </a:pPr>
            <a:r>
              <a:rPr lang="en-US" sz="1000" i="1" dirty="0">
                <a:cs typeface="Arial" panose="020B0604020202020204" pitchFamily="34" charset="0"/>
              </a:rPr>
              <a:t>Production Site</a:t>
            </a:r>
          </a:p>
        </p:txBody>
      </p:sp>
      <p:sp>
        <p:nvSpPr>
          <p:cNvPr id="102" name="Rectangle 101"/>
          <p:cNvSpPr/>
          <p:nvPr/>
        </p:nvSpPr>
        <p:spPr>
          <a:xfrm>
            <a:off x="6830049" y="3352799"/>
            <a:ext cx="815212" cy="210189"/>
          </a:xfrm>
          <a:prstGeom prst="rect">
            <a:avLst/>
          </a:prstGeom>
        </p:spPr>
        <p:txBody>
          <a:bodyPr wrap="square">
            <a:spAutoFit/>
          </a:bodyPr>
          <a:lstStyle/>
          <a:p>
            <a:pPr algn="ctr">
              <a:spcAft>
                <a:spcPts val="1600"/>
              </a:spcAft>
            </a:pPr>
            <a:r>
              <a:rPr lang="en-US" sz="1000" i="1" dirty="0">
                <a:cs typeface="Arial" panose="020B0604020202020204" pitchFamily="34" charset="0"/>
              </a:rPr>
              <a:t>DR Site</a:t>
            </a:r>
          </a:p>
        </p:txBody>
      </p:sp>
      <p:sp>
        <p:nvSpPr>
          <p:cNvPr id="103" name="Left-Right Arrow 102"/>
          <p:cNvSpPr/>
          <p:nvPr/>
        </p:nvSpPr>
        <p:spPr>
          <a:xfrm>
            <a:off x="4685297" y="3886199"/>
            <a:ext cx="2449551" cy="198216"/>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Replicate</a:t>
            </a:r>
          </a:p>
        </p:txBody>
      </p:sp>
      <p:pic>
        <p:nvPicPr>
          <p:cNvPr id="104" name="Picture 103" descr="stek_vsm6_ta1small.jpg"/>
          <p:cNvPicPr>
            <a:picLocks noChangeAspect="1"/>
          </p:cNvPicPr>
          <p:nvPr/>
        </p:nvPicPr>
        <p:blipFill>
          <a:blip r:embed="rId10" cstate="print"/>
          <a:stretch>
            <a:fillRect/>
          </a:stretch>
        </p:blipFill>
        <p:spPr>
          <a:xfrm>
            <a:off x="4265612" y="3590692"/>
            <a:ext cx="436213" cy="1425844"/>
          </a:xfrm>
          <a:prstGeom prst="rect">
            <a:avLst/>
          </a:prstGeom>
        </p:spPr>
      </p:pic>
      <p:pic>
        <p:nvPicPr>
          <p:cNvPr id="105" name="Picture 104" descr="stek_vsm6_ta1small.jpg"/>
          <p:cNvPicPr>
            <a:picLocks noChangeAspect="1"/>
          </p:cNvPicPr>
          <p:nvPr/>
        </p:nvPicPr>
        <p:blipFill>
          <a:blip r:embed="rId10" cstate="print"/>
          <a:stretch>
            <a:fillRect/>
          </a:stretch>
        </p:blipFill>
        <p:spPr>
          <a:xfrm>
            <a:off x="7139434" y="3590693"/>
            <a:ext cx="300215" cy="981308"/>
          </a:xfrm>
          <a:prstGeom prst="rect">
            <a:avLst/>
          </a:prstGeom>
        </p:spPr>
      </p:pic>
      <p:sp>
        <p:nvSpPr>
          <p:cNvPr id="106" name="Left-Right Arrow 105"/>
          <p:cNvSpPr/>
          <p:nvPr/>
        </p:nvSpPr>
        <p:spPr>
          <a:xfrm rot="2391127">
            <a:off x="4589411" y="4538147"/>
            <a:ext cx="997212" cy="194085"/>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Migrate</a:t>
            </a:r>
          </a:p>
        </p:txBody>
      </p:sp>
      <p:sp>
        <p:nvSpPr>
          <p:cNvPr id="108" name="Rectangle 107"/>
          <p:cNvSpPr/>
          <p:nvPr/>
        </p:nvSpPr>
        <p:spPr>
          <a:xfrm>
            <a:off x="3808412" y="4953000"/>
            <a:ext cx="1246049" cy="400110"/>
          </a:xfrm>
          <a:prstGeom prst="rect">
            <a:avLst/>
          </a:prstGeom>
        </p:spPr>
        <p:txBody>
          <a:bodyPr wrap="square">
            <a:spAutoFit/>
          </a:bodyPr>
          <a:lstStyle/>
          <a:p>
            <a:pPr algn="ctr">
              <a:spcAft>
                <a:spcPts val="1600"/>
              </a:spcAft>
            </a:pPr>
            <a:r>
              <a:rPr lang="en-US" sz="1000" b="1" dirty="0">
                <a:cs typeface="Arial" panose="020B0604020202020204" pitchFamily="34" charset="0"/>
              </a:rPr>
              <a:t>StorageTek Virtual Storage Manager</a:t>
            </a:r>
          </a:p>
        </p:txBody>
      </p:sp>
      <p:sp>
        <p:nvSpPr>
          <p:cNvPr id="109" name="TextBox 108"/>
          <p:cNvSpPr txBox="1"/>
          <p:nvPr/>
        </p:nvSpPr>
        <p:spPr>
          <a:xfrm>
            <a:off x="5001249" y="5715000"/>
            <a:ext cx="1524000" cy="228600"/>
          </a:xfrm>
          <a:prstGeom prst="rect">
            <a:avLst/>
          </a:prstGeom>
          <a:noFill/>
          <a:ln>
            <a:noFill/>
          </a:ln>
        </p:spPr>
        <p:txBody>
          <a:bodyPr wrap="square" lIns="0" tIns="0" rIns="0" bIns="0" rtlCol="0">
            <a:noAutofit/>
          </a:bodyPr>
          <a:lstStyle/>
          <a:p>
            <a:pPr algn="ctr"/>
            <a:r>
              <a:rPr lang="en-US" sz="1000" b="1" dirty="0" err="1"/>
              <a:t>StorageTek</a:t>
            </a:r>
            <a:r>
              <a:rPr lang="en-US" sz="1000" b="1" dirty="0"/>
              <a:t> SL3000</a:t>
            </a:r>
            <a:br>
              <a:rPr lang="en-US" sz="1000" b="1" dirty="0"/>
            </a:br>
            <a:r>
              <a:rPr lang="en-US" sz="1000" b="1" dirty="0"/>
              <a:t>Modular Library System</a:t>
            </a:r>
          </a:p>
        </p:txBody>
      </p:sp>
      <p:pic>
        <p:nvPicPr>
          <p:cNvPr id="110" name="Picture 42" descr="t10000_la1_lb.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49762" y="4981120"/>
            <a:ext cx="368912" cy="18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3" descr="t10000_la1_lb.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32537" y="5144759"/>
            <a:ext cx="368912" cy="18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 name="TextBox 111"/>
          <p:cNvSpPr txBox="1"/>
          <p:nvPr/>
        </p:nvSpPr>
        <p:spPr>
          <a:xfrm>
            <a:off x="6144249" y="4648200"/>
            <a:ext cx="882423" cy="230197"/>
          </a:xfrm>
          <a:prstGeom prst="rect">
            <a:avLst/>
          </a:prstGeom>
          <a:noFill/>
          <a:ln>
            <a:noFill/>
          </a:ln>
        </p:spPr>
        <p:txBody>
          <a:bodyPr wrap="square" lIns="0" tIns="0" rIns="0" bIns="0" rtlCol="0">
            <a:noAutofit/>
          </a:bodyPr>
          <a:lstStyle/>
          <a:p>
            <a:pPr algn="ctr"/>
            <a:r>
              <a:rPr lang="en-US" sz="1000" b="1" dirty="0" err="1"/>
              <a:t>StorageTek</a:t>
            </a:r>
            <a:r>
              <a:rPr lang="en-US" sz="1000" b="1" dirty="0"/>
              <a:t> T10000 </a:t>
            </a:r>
          </a:p>
          <a:p>
            <a:pPr algn="ctr"/>
            <a:r>
              <a:rPr lang="en-US" sz="1000" b="1" dirty="0"/>
              <a:t>Drives</a:t>
            </a:r>
          </a:p>
        </p:txBody>
      </p:sp>
      <p:pic>
        <p:nvPicPr>
          <p:cNvPr id="113" name="Picture 112" descr="stek_sl3000_ta4.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5408612" y="4495800"/>
            <a:ext cx="642938" cy="1143000"/>
          </a:xfrm>
          <a:prstGeom prst="rect">
            <a:avLst/>
          </a:prstGeom>
        </p:spPr>
      </p:pic>
      <p:pic>
        <p:nvPicPr>
          <p:cNvPr id="115" name="Picture 1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65612" y="1972046"/>
            <a:ext cx="822960" cy="822960"/>
          </a:xfrm>
          <a:prstGeom prst="rect">
            <a:avLst/>
          </a:prstGeom>
        </p:spPr>
      </p:pic>
      <p:pic>
        <p:nvPicPr>
          <p:cNvPr id="116" name="Picture 1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1812" y="1981200"/>
            <a:ext cx="822960" cy="822960"/>
          </a:xfrm>
          <a:prstGeom prst="rect">
            <a:avLst/>
          </a:prstGeom>
        </p:spPr>
      </p:pic>
    </p:spTree>
    <p:extLst>
      <p:ext uri="{BB962C8B-B14F-4D97-AF65-F5344CB8AC3E}">
        <p14:creationId xmlns:p14="http://schemas.microsoft.com/office/powerpoint/2010/main" val="40062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375" y="4064941"/>
            <a:ext cx="1421437" cy="1040459"/>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212" y="4064941"/>
            <a:ext cx="1421437" cy="1040459"/>
          </a:xfrm>
          <a:prstGeom prst="rect">
            <a:avLst/>
          </a:prstGeom>
        </p:spPr>
      </p:pic>
      <p:grpSp>
        <p:nvGrpSpPr>
          <p:cNvPr id="2" name="Group 53"/>
          <p:cNvGrpSpPr/>
          <p:nvPr/>
        </p:nvGrpSpPr>
        <p:grpSpPr>
          <a:xfrm>
            <a:off x="10285412" y="457200"/>
            <a:ext cx="1644865" cy="533400"/>
            <a:chOff x="9904412" y="457200"/>
            <a:chExt cx="2025865" cy="533400"/>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4412" y="457200"/>
              <a:ext cx="2025865" cy="533400"/>
            </a:xfrm>
            <a:prstGeom prst="rect">
              <a:avLst/>
            </a:prstGeom>
          </p:spPr>
        </p:pic>
        <p:sp>
          <p:nvSpPr>
            <p:cNvPr id="56" name="TextBox 49"/>
            <p:cNvSpPr txBox="1">
              <a:spLocks noChangeArrowheads="1"/>
            </p:cNvSpPr>
            <p:nvPr/>
          </p:nvSpPr>
          <p:spPr bwMode="auto">
            <a:xfrm>
              <a:off x="10056812" y="533400"/>
              <a:ext cx="838199" cy="307777"/>
            </a:xfrm>
            <a:prstGeom prst="rect">
              <a:avLst/>
            </a:prstGeom>
            <a:noFill/>
            <a:ln w="9525">
              <a:noFill/>
              <a:miter lim="800000"/>
              <a:headEnd/>
              <a:tailEnd/>
            </a:ln>
          </p:spPr>
          <p:txBody>
            <a:bodyPr wrap="square">
              <a:prstTxWarp prst="textNoShape">
                <a:avLst/>
              </a:prstTxWarp>
              <a:spAutoFit/>
            </a:bodyPr>
            <a:lstStyle/>
            <a:p>
              <a:pPr defTabSz="912813">
                <a:spcBef>
                  <a:spcPct val="20000"/>
                </a:spcBef>
                <a:buClr>
                  <a:schemeClr val="accent1"/>
                </a:buClr>
                <a:buSzPct val="120000"/>
                <a:defRPr/>
              </a:pPr>
              <a:r>
                <a:rPr lang="en-US" sz="1400" dirty="0">
                  <a:cs typeface="Arial" panose="020B0604020202020204" pitchFamily="34" charset="0"/>
                </a:rPr>
                <a:t>Beat</a:t>
              </a:r>
              <a:endParaRPr lang="en-US" sz="1300" dirty="0">
                <a:cs typeface="Arial" panose="020B0604020202020204" pitchFamily="34" charset="0"/>
              </a:endParaRPr>
            </a:p>
          </p:txBody>
        </p:sp>
      </p:grpSp>
      <p:sp>
        <p:nvSpPr>
          <p:cNvPr id="58" name="Title 57"/>
          <p:cNvSpPr>
            <a:spLocks noGrp="1"/>
          </p:cNvSpPr>
          <p:nvPr>
            <p:ph type="title"/>
          </p:nvPr>
        </p:nvSpPr>
        <p:spPr/>
        <p:txBody>
          <a:bodyPr/>
          <a:lstStyle/>
          <a:p>
            <a:r>
              <a:rPr lang="en-US" dirty="0" err="1"/>
              <a:t>Nedbank</a:t>
            </a:r>
            <a:r>
              <a:rPr lang="en-US" dirty="0"/>
              <a:t> Group</a:t>
            </a:r>
          </a:p>
        </p:txBody>
      </p:sp>
      <p:sp>
        <p:nvSpPr>
          <p:cNvPr id="54" name="Content Placeholder 53"/>
          <p:cNvSpPr>
            <a:spLocks noGrp="1"/>
          </p:cNvSpPr>
          <p:nvPr>
            <p:ph sz="quarter" idx="12"/>
          </p:nvPr>
        </p:nvSpPr>
        <p:spPr/>
        <p:txBody>
          <a:bodyPr/>
          <a:lstStyle/>
          <a:p>
            <a:pPr lvl="0"/>
            <a:r>
              <a:rPr lang="en-US"/>
              <a:t>Increased disk storage throughput by 5x, and increased potential capacity by 10x</a:t>
            </a:r>
          </a:p>
          <a:p>
            <a:pPr lvl="0"/>
            <a:r>
              <a:rPr lang="en-US"/>
              <a:t>Increased storage density 112x by consolidating T9840D to T10000D tape drives</a:t>
            </a:r>
          </a:p>
          <a:p>
            <a:pPr lvl="0"/>
            <a:r>
              <a:rPr lang="en-US"/>
              <a:t>Zero downtime at production and disaster recovery sites during the implementation, cutover, and migration </a:t>
            </a:r>
            <a:endParaRPr lang="en-US" dirty="0"/>
          </a:p>
        </p:txBody>
      </p:sp>
      <p:sp>
        <p:nvSpPr>
          <p:cNvPr id="59" name="Text Placeholder 58"/>
          <p:cNvSpPr>
            <a:spLocks noGrp="1"/>
          </p:cNvSpPr>
          <p:nvPr>
            <p:ph type="body" sz="quarter" idx="13"/>
          </p:nvPr>
        </p:nvSpPr>
        <p:spPr/>
        <p:txBody>
          <a:bodyPr/>
          <a:lstStyle/>
          <a:p>
            <a:r>
              <a:rPr lang="en-US" dirty="0"/>
              <a:t>Banking Data Protection Modernization</a:t>
            </a:r>
          </a:p>
        </p:txBody>
      </p:sp>
      <p:sp>
        <p:nvSpPr>
          <p:cNvPr id="60" name="Content Placeholder 59"/>
          <p:cNvSpPr>
            <a:spLocks noGrp="1"/>
          </p:cNvSpPr>
          <p:nvPr>
            <p:ph sz="quarter" idx="16"/>
          </p:nvPr>
        </p:nvSpPr>
        <p:spPr/>
        <p:txBody>
          <a:bodyPr/>
          <a:lstStyle/>
          <a:p>
            <a:r>
              <a:rPr lang="en-US"/>
              <a:t>Significantly Increased Density</a:t>
            </a:r>
            <a:endParaRPr lang="en-US" dirty="0"/>
          </a:p>
        </p:txBody>
      </p:sp>
      <p:sp>
        <p:nvSpPr>
          <p:cNvPr id="61" name="Content Placeholder 60"/>
          <p:cNvSpPr>
            <a:spLocks noGrp="1"/>
          </p:cNvSpPr>
          <p:nvPr>
            <p:ph sz="quarter" idx="17"/>
          </p:nvPr>
        </p:nvSpPr>
        <p:spPr/>
        <p:txBody>
          <a:bodyPr/>
          <a:lstStyle/>
          <a:p>
            <a:r>
              <a:rPr lang="en-US"/>
              <a:t>Enhanced Data Protection</a:t>
            </a:r>
            <a:endParaRPr lang="en-US" dirty="0"/>
          </a:p>
        </p:txBody>
      </p:sp>
      <p:sp>
        <p:nvSpPr>
          <p:cNvPr id="62" name="Content Placeholder 61"/>
          <p:cNvSpPr>
            <a:spLocks noGrp="1"/>
          </p:cNvSpPr>
          <p:nvPr>
            <p:ph sz="quarter" idx="18"/>
          </p:nvPr>
        </p:nvSpPr>
        <p:spPr/>
        <p:txBody>
          <a:bodyPr/>
          <a:lstStyle/>
          <a:p>
            <a:r>
              <a:rPr lang="en-US" dirty="0"/>
              <a:t>Zero-downtime Migration</a:t>
            </a:r>
          </a:p>
        </p:txBody>
      </p:sp>
      <p:sp>
        <p:nvSpPr>
          <p:cNvPr id="63" name="Content Placeholder 62"/>
          <p:cNvSpPr>
            <a:spLocks noGrp="1"/>
          </p:cNvSpPr>
          <p:nvPr>
            <p:ph sz="quarter" idx="19"/>
          </p:nvPr>
        </p:nvSpPr>
        <p:spPr/>
        <p:txBody>
          <a:bodyPr/>
          <a:lstStyle/>
          <a:p>
            <a:r>
              <a:rPr lang="en-US"/>
              <a:t>Increased potential tape capacity by 112x and disk by 10x with no increase in footprint</a:t>
            </a:r>
            <a:endParaRPr lang="en-US" dirty="0"/>
          </a:p>
        </p:txBody>
      </p:sp>
      <p:sp>
        <p:nvSpPr>
          <p:cNvPr id="64" name="Content Placeholder 63"/>
          <p:cNvSpPr>
            <a:spLocks noGrp="1"/>
          </p:cNvSpPr>
          <p:nvPr>
            <p:ph sz="quarter" idx="27"/>
          </p:nvPr>
        </p:nvSpPr>
        <p:spPr/>
        <p:txBody>
          <a:bodyPr/>
          <a:lstStyle/>
          <a:p>
            <a:r>
              <a:rPr lang="en-US"/>
              <a:t>Increased storage density more than 112x, with zero downtime during implementation</a:t>
            </a:r>
            <a:endParaRPr lang="en-US" dirty="0"/>
          </a:p>
        </p:txBody>
      </p:sp>
      <p:sp>
        <p:nvSpPr>
          <p:cNvPr id="4" name="Slide Number Placeholder 3"/>
          <p:cNvSpPr>
            <a:spLocks noGrp="1"/>
          </p:cNvSpPr>
          <p:nvPr>
            <p:ph type="sldNum" sz="quarter" idx="4"/>
          </p:nvPr>
        </p:nvSpPr>
        <p:spPr/>
        <p:txBody>
          <a:bodyPr/>
          <a:lstStyle/>
          <a:p>
            <a:fld id="{C51EAA63-D034-42AE-91FA-B13B9518C7BE}" type="slidenum">
              <a:rPr lang="en-US" smtClean="0"/>
              <a:pPr/>
              <a:t>5</a:t>
            </a:fld>
            <a:endParaRPr lang="en-US" dirty="0"/>
          </a:p>
        </p:txBody>
      </p:sp>
      <p:sp>
        <p:nvSpPr>
          <p:cNvPr id="65" name="Content Placeholder 64"/>
          <p:cNvSpPr>
            <a:spLocks noGrp="1"/>
          </p:cNvSpPr>
          <p:nvPr>
            <p:ph sz="quarter" idx="28"/>
          </p:nvPr>
        </p:nvSpPr>
        <p:spPr/>
        <p:txBody>
          <a:bodyPr/>
          <a:lstStyle/>
          <a:p>
            <a:r>
              <a:rPr lang="en-US"/>
              <a:t>Cross-replication improved availability at production and DR sites</a:t>
            </a:r>
          </a:p>
          <a:p>
            <a:r>
              <a:rPr lang="en-US"/>
              <a:t/>
            </a:r>
            <a:br>
              <a:rPr lang="en-US"/>
            </a:br>
            <a:endParaRPr lang="en-US" dirty="0"/>
          </a:p>
        </p:txBody>
      </p:sp>
      <p:sp>
        <p:nvSpPr>
          <p:cNvPr id="45" name="Content Placeholder 44"/>
          <p:cNvSpPr>
            <a:spLocks noGrp="1"/>
          </p:cNvSpPr>
          <p:nvPr>
            <p:ph sz="quarter" idx="29"/>
          </p:nvPr>
        </p:nvSpPr>
        <p:spPr/>
        <p:txBody>
          <a:bodyPr/>
          <a:lstStyle/>
          <a:p>
            <a:r>
              <a:rPr lang="en-US" dirty="0"/>
              <a:t>Zero downtime during implementation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6554" y="598017"/>
            <a:ext cx="600458" cy="240183"/>
          </a:xfrm>
          <a:prstGeom prst="rect">
            <a:avLst/>
          </a:prstGeom>
        </p:spPr>
      </p:pic>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5612" y="1981200"/>
            <a:ext cx="822960" cy="822960"/>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612" y="1981200"/>
            <a:ext cx="822960" cy="822960"/>
          </a:xfrm>
          <a:prstGeom prst="rect">
            <a:avLst/>
          </a:prstGeom>
        </p:spPr>
      </p:pic>
      <p:grpSp>
        <p:nvGrpSpPr>
          <p:cNvPr id="5" name="Group 12"/>
          <p:cNvGrpSpPr>
            <a:grpSpLocks noChangeAspect="1"/>
          </p:cNvGrpSpPr>
          <p:nvPr/>
        </p:nvGrpSpPr>
        <p:grpSpPr>
          <a:xfrm>
            <a:off x="1065212" y="3810000"/>
            <a:ext cx="1895328" cy="2368296"/>
            <a:chOff x="549186" y="3810000"/>
            <a:chExt cx="1791016" cy="2237955"/>
          </a:xfrm>
        </p:grpSpPr>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186" y="3810000"/>
              <a:ext cx="1791016" cy="2237955"/>
            </a:xfrm>
            <a:prstGeom prst="rect">
              <a:avLst/>
            </a:prstGeom>
          </p:spPr>
        </p:pic>
        <p:sp>
          <p:nvSpPr>
            <p:cNvPr id="38" name="TextBox 37"/>
            <p:cNvSpPr txBox="1"/>
            <p:nvPr/>
          </p:nvSpPr>
          <p:spPr>
            <a:xfrm rot="180000">
              <a:off x="926769" y="3949115"/>
              <a:ext cx="741030" cy="218128"/>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900" b="1" dirty="0">
                  <a:solidFill>
                    <a:srgbClr val="FF0000">
                      <a:lumMod val="50000"/>
                    </a:srgbClr>
                  </a:solidFill>
                  <a:cs typeface="Arial" panose="020B0604020202020204" pitchFamily="34" charset="0"/>
                </a:rPr>
                <a:t>Applications</a:t>
              </a:r>
            </a:p>
          </p:txBody>
        </p:sp>
        <p:sp>
          <p:nvSpPr>
            <p:cNvPr id="39" name="TextBox 38"/>
            <p:cNvSpPr txBox="1"/>
            <p:nvPr/>
          </p:nvSpPr>
          <p:spPr>
            <a:xfrm rot="332009">
              <a:off x="837045" y="4193032"/>
              <a:ext cx="830677"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0000">
                      <a:lumMod val="50000"/>
                    </a:srgbClr>
                  </a:solidFill>
                  <a:cs typeface="Arial" panose="020B0604020202020204" pitchFamily="34" charset="0"/>
                </a:rPr>
                <a:t>Middleware</a:t>
              </a:r>
            </a:p>
          </p:txBody>
        </p:sp>
        <p:sp>
          <p:nvSpPr>
            <p:cNvPr id="40" name="TextBox 39"/>
            <p:cNvSpPr txBox="1"/>
            <p:nvPr/>
          </p:nvSpPr>
          <p:spPr>
            <a:xfrm rot="420000">
              <a:off x="921167" y="4453608"/>
              <a:ext cx="64444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Database</a:t>
              </a:r>
            </a:p>
          </p:txBody>
        </p:sp>
        <p:sp>
          <p:nvSpPr>
            <p:cNvPr id="41" name="TextBox 40"/>
            <p:cNvSpPr txBox="1"/>
            <p:nvPr/>
          </p:nvSpPr>
          <p:spPr>
            <a:xfrm rot="540000">
              <a:off x="1072773" y="4685135"/>
              <a:ext cx="313732"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OS</a:t>
              </a:r>
            </a:p>
          </p:txBody>
        </p:sp>
        <p:sp>
          <p:nvSpPr>
            <p:cNvPr id="42" name="TextBox 41"/>
            <p:cNvSpPr txBox="1"/>
            <p:nvPr/>
          </p:nvSpPr>
          <p:spPr>
            <a:xfrm rot="660000">
              <a:off x="1124680" y="4924978"/>
              <a:ext cx="35207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VM</a:t>
              </a:r>
            </a:p>
          </p:txBody>
        </p:sp>
        <p:sp>
          <p:nvSpPr>
            <p:cNvPr id="48" name="TextBox 47"/>
            <p:cNvSpPr txBox="1"/>
            <p:nvPr/>
          </p:nvSpPr>
          <p:spPr>
            <a:xfrm rot="814754">
              <a:off x="904376" y="5147373"/>
              <a:ext cx="781127" cy="236556"/>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Networking</a:t>
              </a:r>
            </a:p>
          </p:txBody>
        </p:sp>
        <p:sp>
          <p:nvSpPr>
            <p:cNvPr id="49" name="TextBox 48"/>
            <p:cNvSpPr txBox="1"/>
            <p:nvPr/>
          </p:nvSpPr>
          <p:spPr>
            <a:xfrm rot="784583">
              <a:off x="955481" y="5354630"/>
              <a:ext cx="64905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bg1"/>
                  </a:solidFill>
                  <a:cs typeface="Arial" panose="020B0604020202020204" pitchFamily="34" charset="0"/>
                </a:rPr>
                <a:t>VSM, VLE</a:t>
              </a:r>
            </a:p>
          </p:txBody>
        </p:sp>
        <p:sp>
          <p:nvSpPr>
            <p:cNvPr id="50" name="TextBox 49"/>
            <p:cNvSpPr txBox="1"/>
            <p:nvPr/>
          </p:nvSpPr>
          <p:spPr>
            <a:xfrm rot="1020000">
              <a:off x="867007" y="5573996"/>
              <a:ext cx="84100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FFFF"/>
                  </a:solidFill>
                  <a:cs typeface="Arial" panose="020B0604020202020204" pitchFamily="34" charset="0"/>
                </a:rPr>
                <a:t>SL8500, T10K</a:t>
              </a:r>
            </a:p>
          </p:txBody>
        </p:sp>
        <p:sp>
          <p:nvSpPr>
            <p:cNvPr id="51" name="TextBox 50"/>
            <p:cNvSpPr txBox="1"/>
            <p:nvPr/>
          </p:nvSpPr>
          <p:spPr>
            <a:xfrm rot="16020000">
              <a:off x="313400" y="4681539"/>
              <a:ext cx="898003"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5F5F5F">
                      <a:lumMod val="75000"/>
                    </a:srgbClr>
                  </a:solidFill>
                  <a:cs typeface="Arial" panose="020B0604020202020204" pitchFamily="34" charset="0"/>
                </a:rPr>
                <a:t>Management</a:t>
              </a:r>
            </a:p>
          </p:txBody>
        </p:sp>
      </p:grpSp>
      <p:sp>
        <p:nvSpPr>
          <p:cNvPr id="52" name="TextBox 108"/>
          <p:cNvSpPr txBox="1">
            <a:spLocks noChangeArrowheads="1"/>
          </p:cNvSpPr>
          <p:nvPr/>
        </p:nvSpPr>
        <p:spPr bwMode="auto">
          <a:xfrm>
            <a:off x="2209355" y="6529050"/>
            <a:ext cx="1207382" cy="230832"/>
          </a:xfrm>
          <a:prstGeom prst="rect">
            <a:avLst/>
          </a:prstGeom>
          <a:noFill/>
          <a:ln w="9525">
            <a:noFill/>
            <a:miter lim="800000"/>
            <a:headEnd/>
            <a:tailEnd/>
          </a:ln>
        </p:spPr>
        <p:txBody>
          <a:bodyPr wrap="none">
            <a:prstTxWarp prst="textNoShape">
              <a:avLst/>
            </a:prstTxWarp>
            <a:spAutoFit/>
          </a:bodyPr>
          <a:lstStyle/>
          <a:p>
            <a:r>
              <a:rPr lang="en-US" sz="900" b="1" dirty="0">
                <a:ea typeface="ＭＳ Ｐゴシック" charset="-128"/>
                <a:cs typeface="ＭＳ Ｐゴシック" charset="-128"/>
              </a:rPr>
              <a:t>Updated  3 May 2016</a:t>
            </a:r>
          </a:p>
        </p:txBody>
      </p:sp>
      <p:grpSp>
        <p:nvGrpSpPr>
          <p:cNvPr id="6" name="Group 52"/>
          <p:cNvGrpSpPr/>
          <p:nvPr/>
        </p:nvGrpSpPr>
        <p:grpSpPr>
          <a:xfrm>
            <a:off x="3574236" y="3335179"/>
            <a:ext cx="4325988" cy="2532221"/>
            <a:chOff x="2894012" y="3205884"/>
            <a:chExt cx="5067586" cy="2966316"/>
          </a:xfrm>
        </p:grpSpPr>
        <p:sp>
          <p:nvSpPr>
            <p:cNvPr id="57" name="Rectangle 56"/>
            <p:cNvSpPr/>
            <p:nvPr/>
          </p:nvSpPr>
          <p:spPr>
            <a:xfrm>
              <a:off x="3703910" y="3205884"/>
              <a:ext cx="1208315" cy="288430"/>
            </a:xfrm>
            <a:prstGeom prst="rect">
              <a:avLst/>
            </a:prstGeom>
          </p:spPr>
          <p:txBody>
            <a:bodyPr wrap="square">
              <a:spAutoFit/>
            </a:bodyPr>
            <a:lstStyle/>
            <a:p>
              <a:pPr algn="ctr">
                <a:spcAft>
                  <a:spcPts val="1600"/>
                </a:spcAft>
              </a:pPr>
              <a:r>
                <a:rPr lang="en-US" sz="1000" i="1" dirty="0">
                  <a:cs typeface="Arial" panose="020B0604020202020204" pitchFamily="34" charset="0"/>
                </a:rPr>
                <a:t>Production Site</a:t>
              </a:r>
            </a:p>
          </p:txBody>
        </p:sp>
        <p:sp>
          <p:nvSpPr>
            <p:cNvPr id="66" name="Rectangle 65"/>
            <p:cNvSpPr/>
            <p:nvPr/>
          </p:nvSpPr>
          <p:spPr>
            <a:xfrm>
              <a:off x="7006635" y="3226526"/>
              <a:ext cx="954963" cy="246221"/>
            </a:xfrm>
            <a:prstGeom prst="rect">
              <a:avLst/>
            </a:prstGeom>
          </p:spPr>
          <p:txBody>
            <a:bodyPr wrap="square">
              <a:spAutoFit/>
            </a:bodyPr>
            <a:lstStyle/>
            <a:p>
              <a:pPr algn="ctr">
                <a:spcAft>
                  <a:spcPts val="1600"/>
                </a:spcAft>
              </a:pPr>
              <a:r>
                <a:rPr lang="en-US" sz="1000" i="1" dirty="0">
                  <a:cs typeface="Arial" panose="020B0604020202020204" pitchFamily="34" charset="0"/>
                </a:rPr>
                <a:t>DR Site</a:t>
              </a:r>
            </a:p>
          </p:txBody>
        </p:sp>
        <p:sp>
          <p:nvSpPr>
            <p:cNvPr id="67" name="Left-Right Arrow 66"/>
            <p:cNvSpPr/>
            <p:nvPr/>
          </p:nvSpPr>
          <p:spPr>
            <a:xfrm>
              <a:off x="4494211" y="3851366"/>
              <a:ext cx="2869474" cy="232196"/>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Replicate</a:t>
              </a:r>
            </a:p>
          </p:txBody>
        </p:sp>
        <p:pic>
          <p:nvPicPr>
            <p:cNvPr id="68" name="Picture 67" descr="stk_vle_ta1d_nb.png"/>
            <p:cNvPicPr>
              <a:picLocks noChangeAspect="1"/>
            </p:cNvPicPr>
            <p:nvPr/>
          </p:nvPicPr>
          <p:blipFill>
            <a:blip r:embed="rId9" cstate="print"/>
            <a:stretch>
              <a:fillRect/>
            </a:stretch>
          </p:blipFill>
          <p:spPr>
            <a:xfrm>
              <a:off x="5256212" y="4495800"/>
              <a:ext cx="685800" cy="1365160"/>
            </a:xfrm>
            <a:prstGeom prst="rect">
              <a:avLst/>
            </a:prstGeom>
          </p:spPr>
        </p:pic>
        <p:pic>
          <p:nvPicPr>
            <p:cNvPr id="72" name="Picture 71" descr="stek_vsm6_ta1small.jpg"/>
            <p:cNvPicPr>
              <a:picLocks noChangeAspect="1"/>
            </p:cNvPicPr>
            <p:nvPr/>
          </p:nvPicPr>
          <p:blipFill>
            <a:blip r:embed="rId10" cstate="print"/>
            <a:stretch>
              <a:fillRect/>
            </a:stretch>
          </p:blipFill>
          <p:spPr>
            <a:xfrm>
              <a:off x="4113212" y="3505200"/>
              <a:ext cx="400360" cy="1308653"/>
            </a:xfrm>
            <a:prstGeom prst="rect">
              <a:avLst/>
            </a:prstGeom>
          </p:spPr>
        </p:pic>
        <p:pic>
          <p:nvPicPr>
            <p:cNvPr id="73" name="Picture 72" descr="stek_vsm6_ta1small.jpg"/>
            <p:cNvPicPr>
              <a:picLocks noChangeAspect="1"/>
            </p:cNvPicPr>
            <p:nvPr/>
          </p:nvPicPr>
          <p:blipFill>
            <a:blip r:embed="rId10" cstate="print"/>
            <a:stretch>
              <a:fillRect/>
            </a:stretch>
          </p:blipFill>
          <p:spPr>
            <a:xfrm>
              <a:off x="7320378" y="3505201"/>
              <a:ext cx="400360" cy="1308653"/>
            </a:xfrm>
            <a:prstGeom prst="rect">
              <a:avLst/>
            </a:prstGeom>
          </p:spPr>
        </p:pic>
        <p:sp>
          <p:nvSpPr>
            <p:cNvPr id="76" name="Left-Right Arrow 75"/>
            <p:cNvSpPr/>
            <p:nvPr/>
          </p:nvSpPr>
          <p:spPr>
            <a:xfrm rot="2391127">
              <a:off x="4394256" y="4539274"/>
              <a:ext cx="946687" cy="269039"/>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Replicate</a:t>
              </a:r>
            </a:p>
          </p:txBody>
        </p:sp>
        <p:pic>
          <p:nvPicPr>
            <p:cNvPr id="79" name="Picture 32"/>
            <p:cNvPicPr>
              <a:picLocks noChangeAspect="1" noChangeArrowheads="1"/>
            </p:cNvPicPr>
            <p:nvPr/>
          </p:nvPicPr>
          <p:blipFill>
            <a:blip r:embed="rId11" cstate="print"/>
            <a:srcRect/>
            <a:stretch>
              <a:fillRect/>
            </a:stretch>
          </p:blipFill>
          <p:spPr bwMode="auto">
            <a:xfrm>
              <a:off x="2894012" y="4910456"/>
              <a:ext cx="915990" cy="1261744"/>
            </a:xfrm>
            <a:prstGeom prst="rect">
              <a:avLst/>
            </a:prstGeom>
            <a:noFill/>
            <a:ln w="9525">
              <a:noFill/>
              <a:miter lim="800000"/>
              <a:headEnd/>
              <a:tailEnd/>
            </a:ln>
          </p:spPr>
        </p:pic>
        <p:sp>
          <p:nvSpPr>
            <p:cNvPr id="80" name="Left-Right Arrow 79"/>
            <p:cNvSpPr/>
            <p:nvPr/>
          </p:nvSpPr>
          <p:spPr>
            <a:xfrm rot="19450335">
              <a:off x="3253549" y="4508542"/>
              <a:ext cx="946687" cy="269039"/>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Migrate</a:t>
              </a:r>
            </a:p>
          </p:txBody>
        </p:sp>
      </p:grpSp>
      <p:sp>
        <p:nvSpPr>
          <p:cNvPr id="81" name="Rectangle 80"/>
          <p:cNvSpPr/>
          <p:nvPr/>
        </p:nvSpPr>
        <p:spPr>
          <a:xfrm>
            <a:off x="7008812" y="4724400"/>
            <a:ext cx="1143000" cy="553998"/>
          </a:xfrm>
          <a:prstGeom prst="rect">
            <a:avLst/>
          </a:prstGeom>
        </p:spPr>
        <p:txBody>
          <a:bodyPr wrap="square">
            <a:spAutoFit/>
          </a:bodyPr>
          <a:lstStyle/>
          <a:p>
            <a:pPr algn="ctr">
              <a:spcAft>
                <a:spcPts val="1600"/>
              </a:spcAft>
            </a:pPr>
            <a:r>
              <a:rPr lang="en-US" sz="1000" b="1" dirty="0" err="1"/>
              <a:t>StorageTek</a:t>
            </a:r>
            <a:r>
              <a:rPr lang="en-US" sz="1000" b="1" dirty="0"/>
              <a:t> Virtual Storage Manager</a:t>
            </a:r>
            <a:endParaRPr lang="en-US" sz="1000" b="1" i="1" dirty="0">
              <a:cs typeface="Arial" panose="020B0604020202020204" pitchFamily="34" charset="0"/>
            </a:endParaRPr>
          </a:p>
        </p:txBody>
      </p:sp>
      <p:sp>
        <p:nvSpPr>
          <p:cNvPr id="82" name="Rectangle 81"/>
          <p:cNvSpPr/>
          <p:nvPr/>
        </p:nvSpPr>
        <p:spPr>
          <a:xfrm>
            <a:off x="5942012" y="4800600"/>
            <a:ext cx="815212" cy="707886"/>
          </a:xfrm>
          <a:prstGeom prst="rect">
            <a:avLst/>
          </a:prstGeom>
        </p:spPr>
        <p:txBody>
          <a:bodyPr wrap="square">
            <a:spAutoFit/>
          </a:bodyPr>
          <a:lstStyle/>
          <a:p>
            <a:pPr lvl="0"/>
            <a:r>
              <a:rPr lang="en-US" sz="1000" b="1" dirty="0" err="1"/>
              <a:t>StorageTek</a:t>
            </a:r>
            <a:r>
              <a:rPr lang="en-US" sz="1000" b="1" dirty="0"/>
              <a:t> Virtual Library Extension</a:t>
            </a:r>
          </a:p>
        </p:txBody>
      </p:sp>
      <p:sp>
        <p:nvSpPr>
          <p:cNvPr id="84" name="Rectangle 83"/>
          <p:cNvSpPr/>
          <p:nvPr/>
        </p:nvSpPr>
        <p:spPr>
          <a:xfrm>
            <a:off x="4341812" y="5232737"/>
            <a:ext cx="1371600" cy="1015663"/>
          </a:xfrm>
          <a:prstGeom prst="rect">
            <a:avLst/>
          </a:prstGeom>
        </p:spPr>
        <p:txBody>
          <a:bodyPr wrap="square">
            <a:spAutoFit/>
          </a:bodyPr>
          <a:lstStyle/>
          <a:p>
            <a:r>
              <a:rPr lang="en-US" sz="1000" b="1" dirty="0" err="1"/>
              <a:t>StorageTek</a:t>
            </a:r>
            <a:r>
              <a:rPr lang="en-US" sz="1000" b="1" dirty="0"/>
              <a:t> SL8500 Modular Library System </a:t>
            </a:r>
            <a:r>
              <a:rPr lang="en-US" sz="1000" dirty="0"/>
              <a:t>with </a:t>
            </a:r>
            <a:r>
              <a:rPr lang="en-US" sz="1000" b="1" dirty="0" err="1"/>
              <a:t>StorageTek</a:t>
            </a:r>
            <a:r>
              <a:rPr lang="en-US" sz="1000" b="1" dirty="0"/>
              <a:t> T10000D Tape Drives</a:t>
            </a:r>
          </a:p>
          <a:p>
            <a:pPr lvl="0"/>
            <a:r>
              <a:rPr lang="en-US" sz="1000" dirty="0"/>
              <a:t> </a:t>
            </a:r>
          </a:p>
        </p:txBody>
      </p:sp>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99412" y="1981200"/>
            <a:ext cx="822960" cy="822960"/>
          </a:xfrm>
          <a:prstGeom prst="rect">
            <a:avLst/>
          </a:prstGeom>
        </p:spPr>
      </p:pic>
    </p:spTree>
    <p:extLst>
      <p:ext uri="{BB962C8B-B14F-4D97-AF65-F5344CB8AC3E}">
        <p14:creationId xmlns:p14="http://schemas.microsoft.com/office/powerpoint/2010/main" val="40062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612" y="3962400"/>
            <a:ext cx="1421437" cy="1040459"/>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212" y="4079343"/>
            <a:ext cx="1421437" cy="1040459"/>
          </a:xfrm>
          <a:prstGeom prst="rect">
            <a:avLst/>
          </a:prstGeom>
        </p:spPr>
      </p:pic>
      <p:grpSp>
        <p:nvGrpSpPr>
          <p:cNvPr id="2" name="Group 53"/>
          <p:cNvGrpSpPr/>
          <p:nvPr/>
        </p:nvGrpSpPr>
        <p:grpSpPr>
          <a:xfrm>
            <a:off x="10285412" y="457200"/>
            <a:ext cx="1644865" cy="533400"/>
            <a:chOff x="9904412" y="457200"/>
            <a:chExt cx="2025865" cy="533400"/>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4412" y="457200"/>
              <a:ext cx="2025865" cy="533400"/>
            </a:xfrm>
            <a:prstGeom prst="rect">
              <a:avLst/>
            </a:prstGeom>
          </p:spPr>
        </p:pic>
        <p:sp>
          <p:nvSpPr>
            <p:cNvPr id="56" name="TextBox 49"/>
            <p:cNvSpPr txBox="1">
              <a:spLocks noChangeArrowheads="1"/>
            </p:cNvSpPr>
            <p:nvPr/>
          </p:nvSpPr>
          <p:spPr bwMode="auto">
            <a:xfrm>
              <a:off x="10056812" y="533400"/>
              <a:ext cx="838199" cy="307777"/>
            </a:xfrm>
            <a:prstGeom prst="rect">
              <a:avLst/>
            </a:prstGeom>
            <a:noFill/>
            <a:ln w="9525">
              <a:noFill/>
              <a:miter lim="800000"/>
              <a:headEnd/>
              <a:tailEnd/>
            </a:ln>
          </p:spPr>
          <p:txBody>
            <a:bodyPr wrap="square">
              <a:prstTxWarp prst="textNoShape">
                <a:avLst/>
              </a:prstTxWarp>
              <a:spAutoFit/>
            </a:bodyPr>
            <a:lstStyle/>
            <a:p>
              <a:pPr defTabSz="912813">
                <a:spcBef>
                  <a:spcPct val="20000"/>
                </a:spcBef>
                <a:buClr>
                  <a:schemeClr val="accent1"/>
                </a:buClr>
                <a:buSzPct val="120000"/>
                <a:defRPr/>
              </a:pPr>
              <a:r>
                <a:rPr lang="en-US" sz="1400" dirty="0">
                  <a:cs typeface="Arial" panose="020B0604020202020204" pitchFamily="34" charset="0"/>
                </a:rPr>
                <a:t>Beat</a:t>
              </a:r>
              <a:endParaRPr lang="en-US" sz="1300" dirty="0">
                <a:cs typeface="Arial" panose="020B0604020202020204" pitchFamily="34" charset="0"/>
              </a:endParaRPr>
            </a:p>
          </p:txBody>
        </p:sp>
      </p:grpSp>
      <p:sp>
        <p:nvSpPr>
          <p:cNvPr id="58" name="Title 57"/>
          <p:cNvSpPr>
            <a:spLocks noGrp="1"/>
          </p:cNvSpPr>
          <p:nvPr>
            <p:ph type="title"/>
          </p:nvPr>
        </p:nvSpPr>
        <p:spPr/>
        <p:txBody>
          <a:bodyPr/>
          <a:lstStyle/>
          <a:p>
            <a:r>
              <a:rPr lang="en-US" dirty="0"/>
              <a:t>Large French Bank</a:t>
            </a:r>
          </a:p>
        </p:txBody>
      </p:sp>
      <p:sp>
        <p:nvSpPr>
          <p:cNvPr id="54" name="Content Placeholder 53"/>
          <p:cNvSpPr>
            <a:spLocks noGrp="1"/>
          </p:cNvSpPr>
          <p:nvPr>
            <p:ph sz="quarter" idx="12"/>
          </p:nvPr>
        </p:nvSpPr>
        <p:spPr/>
        <p:txBody>
          <a:bodyPr/>
          <a:lstStyle/>
          <a:p>
            <a:pPr marL="292100" indent="-212725">
              <a:buFont typeface="Arial"/>
              <a:buChar char="•"/>
            </a:pPr>
            <a:r>
              <a:rPr lang="en-US" dirty="0">
                <a:cs typeface="Arial" panose="020B0604020202020204" pitchFamily="34" charset="0"/>
              </a:rPr>
              <a:t>Upgraded to latest Virtual Storage Manager, version 6 to significantly reduce costs while improving availability</a:t>
            </a:r>
          </a:p>
          <a:p>
            <a:pPr marL="292100" indent="-212725">
              <a:buFont typeface="Arial"/>
              <a:buChar char="•"/>
            </a:pPr>
            <a:r>
              <a:rPr lang="en-US" dirty="0">
                <a:cs typeface="Arial" panose="020B0604020202020204" pitchFamily="34" charset="0"/>
              </a:rPr>
              <a:t>Cross-replication used between 3 different VSM locations to dramatically improve availability</a:t>
            </a:r>
          </a:p>
          <a:p>
            <a:pPr marL="292100" indent="-212725">
              <a:buFont typeface="Arial"/>
              <a:buChar char="•"/>
            </a:pPr>
            <a:r>
              <a:rPr lang="en-US" dirty="0">
                <a:cs typeface="Arial" panose="020B0604020202020204" pitchFamily="34" charset="0"/>
              </a:rPr>
              <a:t>Increased capacity to eliminate need for future disruptions for disk upgrades</a:t>
            </a:r>
          </a:p>
        </p:txBody>
      </p:sp>
      <p:sp>
        <p:nvSpPr>
          <p:cNvPr id="59" name="Text Placeholder 58"/>
          <p:cNvSpPr>
            <a:spLocks noGrp="1"/>
          </p:cNvSpPr>
          <p:nvPr>
            <p:ph type="body" sz="quarter" idx="13"/>
          </p:nvPr>
        </p:nvSpPr>
        <p:spPr/>
        <p:txBody>
          <a:bodyPr/>
          <a:lstStyle/>
          <a:p>
            <a:r>
              <a:rPr lang="en-US" sz="2400" dirty="0"/>
              <a:t>Data Protection Modernization</a:t>
            </a:r>
          </a:p>
        </p:txBody>
      </p:sp>
      <p:sp>
        <p:nvSpPr>
          <p:cNvPr id="60" name="Content Placeholder 59"/>
          <p:cNvSpPr>
            <a:spLocks noGrp="1"/>
          </p:cNvSpPr>
          <p:nvPr>
            <p:ph sz="quarter" idx="16"/>
          </p:nvPr>
        </p:nvSpPr>
        <p:spPr>
          <a:xfrm>
            <a:off x="1446494" y="2006857"/>
            <a:ext cx="2746163" cy="270500"/>
          </a:xfrm>
        </p:spPr>
        <p:txBody>
          <a:bodyPr/>
          <a:lstStyle/>
          <a:p>
            <a:r>
              <a:rPr lang="en-US" dirty="0">
                <a:solidFill>
                  <a:schemeClr val="tx1">
                    <a:lumMod val="75000"/>
                  </a:schemeClr>
                </a:solidFill>
                <a:cs typeface="Arial" panose="020B0604020202020204" pitchFamily="34" charset="0"/>
              </a:rPr>
              <a:t>Enhanced Data Protection</a:t>
            </a:r>
          </a:p>
        </p:txBody>
      </p:sp>
      <p:sp>
        <p:nvSpPr>
          <p:cNvPr id="61" name="Content Placeholder 60"/>
          <p:cNvSpPr>
            <a:spLocks noGrp="1"/>
          </p:cNvSpPr>
          <p:nvPr>
            <p:ph sz="quarter" idx="17"/>
          </p:nvPr>
        </p:nvSpPr>
        <p:spPr>
          <a:xfrm>
            <a:off x="5065321" y="2006857"/>
            <a:ext cx="2895114" cy="270500"/>
          </a:xfrm>
        </p:spPr>
        <p:txBody>
          <a:bodyPr/>
          <a:lstStyle/>
          <a:p>
            <a:r>
              <a:rPr lang="en-US" dirty="0"/>
              <a:t>Lowered Total Cost of Ownership</a:t>
            </a:r>
          </a:p>
        </p:txBody>
      </p:sp>
      <p:sp>
        <p:nvSpPr>
          <p:cNvPr id="62" name="Content Placeholder 61"/>
          <p:cNvSpPr>
            <a:spLocks noGrp="1"/>
          </p:cNvSpPr>
          <p:nvPr>
            <p:ph sz="quarter" idx="18"/>
          </p:nvPr>
        </p:nvSpPr>
        <p:spPr>
          <a:xfrm>
            <a:off x="8847806" y="2006857"/>
            <a:ext cx="2808422" cy="270500"/>
          </a:xfrm>
        </p:spPr>
        <p:txBody>
          <a:bodyPr/>
          <a:lstStyle/>
          <a:p>
            <a:r>
              <a:rPr lang="en-US" dirty="0"/>
              <a:t>Capacity for Business Growth</a:t>
            </a:r>
          </a:p>
        </p:txBody>
      </p:sp>
      <p:sp>
        <p:nvSpPr>
          <p:cNvPr id="63" name="Content Placeholder 62"/>
          <p:cNvSpPr>
            <a:spLocks noGrp="1"/>
          </p:cNvSpPr>
          <p:nvPr>
            <p:ph sz="quarter" idx="19"/>
          </p:nvPr>
        </p:nvSpPr>
        <p:spPr>
          <a:xfrm>
            <a:off x="1446212" y="2315065"/>
            <a:ext cx="2743200" cy="485481"/>
          </a:xfrm>
        </p:spPr>
        <p:txBody>
          <a:bodyPr/>
          <a:lstStyle/>
          <a:p>
            <a:r>
              <a:rPr lang="en-US" dirty="0">
                <a:solidFill>
                  <a:schemeClr val="tx1">
                    <a:lumMod val="75000"/>
                  </a:schemeClr>
                </a:solidFill>
                <a:cs typeface="Arial" panose="020B0604020202020204" pitchFamily="34" charset="0"/>
              </a:rPr>
              <a:t>Cross-replication improved availability at production and DR sites</a:t>
            </a:r>
          </a:p>
        </p:txBody>
      </p:sp>
      <p:sp>
        <p:nvSpPr>
          <p:cNvPr id="64" name="Content Placeholder 63"/>
          <p:cNvSpPr>
            <a:spLocks noGrp="1"/>
          </p:cNvSpPr>
          <p:nvPr>
            <p:ph sz="quarter" idx="27"/>
          </p:nvPr>
        </p:nvSpPr>
        <p:spPr/>
        <p:txBody>
          <a:bodyPr/>
          <a:lstStyle/>
          <a:p>
            <a:r>
              <a:rPr lang="en-US" dirty="0">
                <a:solidFill>
                  <a:srgbClr val="FFFFFF"/>
                </a:solidFill>
              </a:rPr>
              <a:t>Improved overall data availability and lowered costs while increasing growth capacity</a:t>
            </a:r>
            <a:endParaRPr lang="en-US" dirty="0">
              <a:solidFill>
                <a:srgbClr val="FFFFFF"/>
              </a:solidFill>
              <a:cs typeface="Arial" panose="020B0604020202020204" pitchFamily="34" charset="0"/>
            </a:endParaRPr>
          </a:p>
        </p:txBody>
      </p:sp>
      <p:sp>
        <p:nvSpPr>
          <p:cNvPr id="4" name="Slide Number Placeholder 3"/>
          <p:cNvSpPr>
            <a:spLocks noGrp="1"/>
          </p:cNvSpPr>
          <p:nvPr>
            <p:ph type="sldNum" sz="quarter" idx="4"/>
          </p:nvPr>
        </p:nvSpPr>
        <p:spPr/>
        <p:txBody>
          <a:bodyPr/>
          <a:lstStyle/>
          <a:p>
            <a:fld id="{C51EAA63-D034-42AE-91FA-B13B9518C7BE}" type="slidenum">
              <a:rPr lang="en-US" smtClean="0"/>
              <a:pPr/>
              <a:t>6</a:t>
            </a:fld>
            <a:endParaRPr lang="en-US" dirty="0"/>
          </a:p>
        </p:txBody>
      </p:sp>
      <p:sp>
        <p:nvSpPr>
          <p:cNvPr id="65" name="Content Placeholder 64"/>
          <p:cNvSpPr>
            <a:spLocks noGrp="1"/>
          </p:cNvSpPr>
          <p:nvPr>
            <p:ph sz="quarter" idx="28"/>
          </p:nvPr>
        </p:nvSpPr>
        <p:spPr>
          <a:xfrm>
            <a:off x="5065320" y="2315065"/>
            <a:ext cx="2895600" cy="485481"/>
          </a:xfrm>
        </p:spPr>
        <p:txBody>
          <a:bodyPr/>
          <a:lstStyle/>
          <a:p>
            <a:r>
              <a:rPr lang="en-US" dirty="0">
                <a:solidFill>
                  <a:schemeClr val="tx1">
                    <a:lumMod val="75000"/>
                  </a:schemeClr>
                </a:solidFill>
                <a:cs typeface="Arial" panose="020B0604020202020204" pitchFamily="34" charset="0"/>
              </a:rPr>
              <a:t>Reduced costs by 50% through upgrading to latest VSM6</a:t>
            </a:r>
            <a:br>
              <a:rPr lang="en-US" dirty="0">
                <a:solidFill>
                  <a:schemeClr val="tx1">
                    <a:lumMod val="75000"/>
                  </a:schemeClr>
                </a:solidFill>
                <a:cs typeface="Arial" panose="020B0604020202020204" pitchFamily="34" charset="0"/>
              </a:rPr>
            </a:br>
            <a:endParaRPr lang="en-US" dirty="0">
              <a:solidFill>
                <a:schemeClr val="tx1">
                  <a:lumMod val="75000"/>
                </a:schemeClr>
              </a:solidFill>
              <a:cs typeface="Arial" panose="020B0604020202020204" pitchFamily="34" charset="0"/>
            </a:endParaRPr>
          </a:p>
        </p:txBody>
      </p:sp>
      <p:sp>
        <p:nvSpPr>
          <p:cNvPr id="45" name="Content Placeholder 44"/>
          <p:cNvSpPr>
            <a:spLocks noGrp="1"/>
          </p:cNvSpPr>
          <p:nvPr>
            <p:ph sz="quarter" idx="29"/>
          </p:nvPr>
        </p:nvSpPr>
        <p:spPr>
          <a:xfrm>
            <a:off x="8847806" y="2315065"/>
            <a:ext cx="2961606" cy="485481"/>
          </a:xfrm>
          <a:prstGeom prst="rect">
            <a:avLst/>
          </a:prstGeom>
        </p:spPr>
        <p:txBody>
          <a:bodyPr>
            <a:noAutofit/>
          </a:bodyPr>
          <a:lstStyle/>
          <a:p>
            <a:pPr defTabSz="912813">
              <a:lnSpc>
                <a:spcPct val="100000"/>
              </a:lnSpc>
              <a:spcBef>
                <a:spcPct val="20000"/>
              </a:spcBef>
              <a:buClr>
                <a:schemeClr val="bg1">
                  <a:lumMod val="50000"/>
                </a:schemeClr>
              </a:buClr>
              <a:buSzPct val="120000"/>
              <a:defRPr/>
            </a:pPr>
            <a:r>
              <a:rPr lang="en-US" dirty="0">
                <a:solidFill>
                  <a:schemeClr val="tx1">
                    <a:lumMod val="75000"/>
                  </a:schemeClr>
                </a:solidFill>
                <a:cs typeface="Arial" panose="020B0604020202020204" pitchFamily="34" charset="0"/>
              </a:rPr>
              <a:t>Increased performance by 3X  and</a:t>
            </a:r>
            <a:br>
              <a:rPr lang="en-US" dirty="0">
                <a:solidFill>
                  <a:schemeClr val="tx1">
                    <a:lumMod val="75000"/>
                  </a:schemeClr>
                </a:solidFill>
                <a:cs typeface="Arial" panose="020B0604020202020204" pitchFamily="34" charset="0"/>
              </a:rPr>
            </a:br>
            <a:r>
              <a:rPr lang="en-US" dirty="0">
                <a:solidFill>
                  <a:schemeClr val="tx1">
                    <a:lumMod val="75000"/>
                  </a:schemeClr>
                </a:solidFill>
                <a:cs typeface="Arial" panose="020B0604020202020204" pitchFamily="34" charset="0"/>
              </a:rPr>
              <a:t>capacity by 17X for future growth</a:t>
            </a:r>
            <a:endParaRPr lang="en-US" dirty="0">
              <a:solidFill>
                <a:srgbClr val="5F5F5F"/>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6554" y="598017"/>
            <a:ext cx="600458" cy="240183"/>
          </a:xfrm>
          <a:prstGeom prst="rect">
            <a:avLst/>
          </a:prstGeom>
        </p:spPr>
      </p:pic>
      <p:sp>
        <p:nvSpPr>
          <p:cNvPr id="46" name="Rectangle 45"/>
          <p:cNvSpPr/>
          <p:nvPr/>
        </p:nvSpPr>
        <p:spPr>
          <a:xfrm>
            <a:off x="4037012" y="3200400"/>
            <a:ext cx="762000" cy="246221"/>
          </a:xfrm>
          <a:prstGeom prst="rect">
            <a:avLst/>
          </a:prstGeom>
        </p:spPr>
        <p:txBody>
          <a:bodyPr wrap="square">
            <a:spAutoFit/>
          </a:bodyPr>
          <a:lstStyle/>
          <a:p>
            <a:pPr algn="ctr">
              <a:spcAft>
                <a:spcPts val="1600"/>
              </a:spcAft>
            </a:pPr>
            <a:r>
              <a:rPr lang="en-US" sz="1000" i="1" dirty="0">
                <a:cs typeface="Arial" panose="020B0604020202020204" pitchFamily="34" charset="0"/>
              </a:rPr>
              <a:t>Site 1</a:t>
            </a:r>
          </a:p>
        </p:txBody>
      </p:sp>
      <p:sp>
        <p:nvSpPr>
          <p:cNvPr id="47" name="Rectangle 46"/>
          <p:cNvSpPr/>
          <p:nvPr/>
        </p:nvSpPr>
        <p:spPr>
          <a:xfrm>
            <a:off x="6856412" y="3200400"/>
            <a:ext cx="954962" cy="246221"/>
          </a:xfrm>
          <a:prstGeom prst="rect">
            <a:avLst/>
          </a:prstGeom>
        </p:spPr>
        <p:txBody>
          <a:bodyPr wrap="square">
            <a:spAutoFit/>
          </a:bodyPr>
          <a:lstStyle/>
          <a:p>
            <a:pPr algn="ctr">
              <a:spcAft>
                <a:spcPts val="1600"/>
              </a:spcAft>
            </a:pPr>
            <a:r>
              <a:rPr lang="en-US" sz="1000" i="1" dirty="0">
                <a:cs typeface="Arial" panose="020B0604020202020204" pitchFamily="34" charset="0"/>
              </a:rPr>
              <a:t>DR Site</a:t>
            </a:r>
          </a:p>
        </p:txBody>
      </p:sp>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813" y="1981200"/>
            <a:ext cx="822960" cy="822960"/>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9412" y="1981200"/>
            <a:ext cx="822960" cy="822960"/>
          </a:xfrm>
          <a:prstGeom prst="rect">
            <a:avLst/>
          </a:prstGeom>
        </p:spPr>
      </p:pic>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3212" y="1981200"/>
            <a:ext cx="822960" cy="822960"/>
          </a:xfrm>
          <a:prstGeom prst="rect">
            <a:avLst/>
          </a:prstGeom>
        </p:spPr>
      </p:pic>
      <p:pic>
        <p:nvPicPr>
          <p:cNvPr id="73" name="Picture 72" descr="stek_vsm6_ta4.jpg"/>
          <p:cNvPicPr>
            <a:picLocks noChangeAspect="1"/>
          </p:cNvPicPr>
          <p:nvPr/>
        </p:nvPicPr>
        <p:blipFill>
          <a:blip r:embed="rId9" cstate="print">
            <a:clrChange>
              <a:clrFrom>
                <a:srgbClr val="FFFFFF"/>
              </a:clrFrom>
              <a:clrTo>
                <a:srgbClr val="FFFFFF">
                  <a:alpha val="0"/>
                </a:srgbClr>
              </a:clrTo>
            </a:clrChange>
          </a:blip>
          <a:stretch>
            <a:fillRect/>
          </a:stretch>
        </p:blipFill>
        <p:spPr>
          <a:xfrm>
            <a:off x="5332412" y="3581400"/>
            <a:ext cx="848406" cy="1965960"/>
          </a:xfrm>
          <a:prstGeom prst="rect">
            <a:avLst/>
          </a:prstGeom>
        </p:spPr>
      </p:pic>
      <p:pic>
        <p:nvPicPr>
          <p:cNvPr id="74" name="Picture 73" descr="stek_vsm6_ta4.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6951766" y="3429001"/>
            <a:ext cx="559027" cy="1295400"/>
          </a:xfrm>
          <a:prstGeom prst="rect">
            <a:avLst/>
          </a:prstGeom>
        </p:spPr>
      </p:pic>
      <p:sp>
        <p:nvSpPr>
          <p:cNvPr id="75" name="Content Placeholder 74"/>
          <p:cNvSpPr>
            <a:spLocks noGrp="1"/>
          </p:cNvSpPr>
          <p:nvPr>
            <p:ph sz="quarter" idx="24"/>
          </p:nvPr>
        </p:nvSpPr>
        <p:spPr/>
        <p:txBody>
          <a:bodyPr/>
          <a:lstStyle/>
          <a:p>
            <a:r>
              <a:rPr lang="en-US" sz="1200" dirty="0"/>
              <a:t>StorageTek Virtual Storage Manager, Version 6</a:t>
            </a:r>
          </a:p>
        </p:txBody>
      </p:sp>
      <p:pic>
        <p:nvPicPr>
          <p:cNvPr id="77" name="Picture 76" descr="systems_z_zos140x100.jpg"/>
          <p:cNvPicPr>
            <a:picLocks noChangeAspect="1"/>
          </p:cNvPicPr>
          <p:nvPr/>
        </p:nvPicPr>
        <p:blipFill>
          <a:blip r:embed="rId11" cstate="print"/>
          <a:srcRect l="17143" r="18571"/>
          <a:stretch>
            <a:fillRect/>
          </a:stretch>
        </p:blipFill>
        <p:spPr>
          <a:xfrm>
            <a:off x="1751012" y="3429000"/>
            <a:ext cx="411482" cy="457200"/>
          </a:xfrm>
          <a:prstGeom prst="rect">
            <a:avLst/>
          </a:prstGeom>
        </p:spPr>
      </p:pic>
      <p:sp>
        <p:nvSpPr>
          <p:cNvPr id="78" name="Rectangle 77"/>
          <p:cNvSpPr/>
          <p:nvPr/>
        </p:nvSpPr>
        <p:spPr>
          <a:xfrm>
            <a:off x="5332412" y="3352800"/>
            <a:ext cx="802562" cy="246221"/>
          </a:xfrm>
          <a:prstGeom prst="rect">
            <a:avLst/>
          </a:prstGeom>
        </p:spPr>
        <p:txBody>
          <a:bodyPr wrap="square">
            <a:spAutoFit/>
          </a:bodyPr>
          <a:lstStyle/>
          <a:p>
            <a:pPr algn="ctr">
              <a:spcAft>
                <a:spcPts val="1600"/>
              </a:spcAft>
            </a:pPr>
            <a:r>
              <a:rPr lang="en-US" sz="1000" i="1" dirty="0">
                <a:cs typeface="Arial" panose="020B0604020202020204" pitchFamily="34" charset="0"/>
              </a:rPr>
              <a:t>Site 2</a:t>
            </a:r>
          </a:p>
        </p:txBody>
      </p:sp>
      <p:sp>
        <p:nvSpPr>
          <p:cNvPr id="43" name="Left-Right Arrow 42"/>
          <p:cNvSpPr/>
          <p:nvPr/>
        </p:nvSpPr>
        <p:spPr>
          <a:xfrm rot="20799191">
            <a:off x="5996954" y="4162687"/>
            <a:ext cx="1107071" cy="273561"/>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Replication</a:t>
            </a:r>
          </a:p>
        </p:txBody>
      </p:sp>
      <p:pic>
        <p:nvPicPr>
          <p:cNvPr id="33" name="Picture 32" descr="stek_vsm6_ta4.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3960812" y="3429000"/>
            <a:ext cx="559027" cy="1295400"/>
          </a:xfrm>
          <a:prstGeom prst="rect">
            <a:avLst/>
          </a:prstGeom>
        </p:spPr>
      </p:pic>
      <p:sp>
        <p:nvSpPr>
          <p:cNvPr id="32" name="Left-Right Arrow 31"/>
          <p:cNvSpPr/>
          <p:nvPr/>
        </p:nvSpPr>
        <p:spPr>
          <a:xfrm rot="1001639">
            <a:off x="4358437" y="4086487"/>
            <a:ext cx="1107071" cy="273561"/>
          </a:xfrm>
          <a:prstGeom prst="leftRightArrow">
            <a:avLst>
              <a:gd name="adj1" fmla="val 63975"/>
              <a:gd name="adj2" fmla="val 50000"/>
            </a:avLst>
          </a:prstGeom>
          <a:solidFill>
            <a:schemeClr val="bg2">
              <a:lumMod val="25000"/>
            </a:schemeClr>
          </a:solidFill>
          <a:ln w="19050">
            <a:noFill/>
            <a:miter lim="800000"/>
          </a:ln>
          <a:effectLst>
            <a:outerShdw blurRad="50800" dist="38100" dir="2700000">
              <a:srgbClr val="FFFFFF">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000" dirty="0">
                <a:solidFill>
                  <a:schemeClr val="bg1"/>
                </a:solidFill>
                <a:cs typeface="Arial"/>
              </a:rPr>
              <a:t>Replication</a:t>
            </a:r>
          </a:p>
        </p:txBody>
      </p:sp>
      <p:grpSp>
        <p:nvGrpSpPr>
          <p:cNvPr id="5" name="Group 12"/>
          <p:cNvGrpSpPr>
            <a:grpSpLocks noChangeAspect="1"/>
          </p:cNvGrpSpPr>
          <p:nvPr/>
        </p:nvGrpSpPr>
        <p:grpSpPr>
          <a:xfrm>
            <a:off x="1065212" y="3810000"/>
            <a:ext cx="1895328" cy="2368296"/>
            <a:chOff x="549186" y="3810000"/>
            <a:chExt cx="1791016" cy="2237955"/>
          </a:xfrm>
        </p:grpSpPr>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186" y="3810000"/>
              <a:ext cx="1791016" cy="2237955"/>
            </a:xfrm>
            <a:prstGeom prst="rect">
              <a:avLst/>
            </a:prstGeom>
          </p:spPr>
        </p:pic>
        <p:sp>
          <p:nvSpPr>
            <p:cNvPr id="38" name="TextBox 37"/>
            <p:cNvSpPr txBox="1"/>
            <p:nvPr/>
          </p:nvSpPr>
          <p:spPr>
            <a:xfrm rot="180000">
              <a:off x="926769" y="3949115"/>
              <a:ext cx="741030" cy="218128"/>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900" b="1" dirty="0">
                  <a:solidFill>
                    <a:srgbClr val="FF0000">
                      <a:lumMod val="50000"/>
                    </a:srgbClr>
                  </a:solidFill>
                  <a:cs typeface="Arial" panose="020B0604020202020204" pitchFamily="34" charset="0"/>
                </a:rPr>
                <a:t>Applications</a:t>
              </a:r>
            </a:p>
          </p:txBody>
        </p:sp>
        <p:sp>
          <p:nvSpPr>
            <p:cNvPr id="39" name="TextBox 38"/>
            <p:cNvSpPr txBox="1"/>
            <p:nvPr/>
          </p:nvSpPr>
          <p:spPr>
            <a:xfrm rot="332009">
              <a:off x="837045" y="4193032"/>
              <a:ext cx="830677"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0000">
                      <a:lumMod val="50000"/>
                    </a:srgbClr>
                  </a:solidFill>
                  <a:cs typeface="Arial" panose="020B0604020202020204" pitchFamily="34" charset="0"/>
                </a:rPr>
                <a:t>Middleware</a:t>
              </a:r>
            </a:p>
          </p:txBody>
        </p:sp>
        <p:sp>
          <p:nvSpPr>
            <p:cNvPr id="40" name="TextBox 39"/>
            <p:cNvSpPr txBox="1"/>
            <p:nvPr/>
          </p:nvSpPr>
          <p:spPr>
            <a:xfrm rot="420000">
              <a:off x="921167" y="4453608"/>
              <a:ext cx="64444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Database</a:t>
              </a:r>
            </a:p>
          </p:txBody>
        </p:sp>
        <p:sp>
          <p:nvSpPr>
            <p:cNvPr id="41" name="TextBox 40"/>
            <p:cNvSpPr txBox="1"/>
            <p:nvPr/>
          </p:nvSpPr>
          <p:spPr>
            <a:xfrm rot="540000">
              <a:off x="1072773" y="4685135"/>
              <a:ext cx="313732"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chemeClr val="accent1">
                      <a:lumMod val="50000"/>
                    </a:schemeClr>
                  </a:solidFill>
                  <a:cs typeface="Arial" panose="020B0604020202020204" pitchFamily="34" charset="0"/>
                </a:rPr>
                <a:t>OS</a:t>
              </a:r>
            </a:p>
          </p:txBody>
        </p:sp>
        <p:sp>
          <p:nvSpPr>
            <p:cNvPr id="42" name="TextBox 41"/>
            <p:cNvSpPr txBox="1"/>
            <p:nvPr/>
          </p:nvSpPr>
          <p:spPr>
            <a:xfrm rot="660000">
              <a:off x="1124680" y="4924978"/>
              <a:ext cx="35207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VM</a:t>
              </a:r>
            </a:p>
          </p:txBody>
        </p:sp>
        <p:sp>
          <p:nvSpPr>
            <p:cNvPr id="48" name="TextBox 47"/>
            <p:cNvSpPr txBox="1"/>
            <p:nvPr/>
          </p:nvSpPr>
          <p:spPr>
            <a:xfrm rot="814754">
              <a:off x="904376" y="5147373"/>
              <a:ext cx="781127" cy="236556"/>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Networking</a:t>
              </a:r>
            </a:p>
          </p:txBody>
        </p:sp>
        <p:sp>
          <p:nvSpPr>
            <p:cNvPr id="49" name="TextBox 48"/>
            <p:cNvSpPr txBox="1"/>
            <p:nvPr/>
          </p:nvSpPr>
          <p:spPr>
            <a:xfrm rot="784583">
              <a:off x="1029159" y="5354630"/>
              <a:ext cx="501695"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7F0000"/>
                  </a:solidFill>
                  <a:cs typeface="Arial" panose="020B0604020202020204" pitchFamily="34" charset="0"/>
                </a:rPr>
                <a:t>Server</a:t>
              </a:r>
            </a:p>
          </p:txBody>
        </p:sp>
        <p:sp>
          <p:nvSpPr>
            <p:cNvPr id="50" name="TextBox 49"/>
            <p:cNvSpPr txBox="1"/>
            <p:nvPr/>
          </p:nvSpPr>
          <p:spPr>
            <a:xfrm rot="1020000">
              <a:off x="1083300" y="5573996"/>
              <a:ext cx="408406"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FFFFFF"/>
                  </a:solidFill>
                  <a:cs typeface="Arial" panose="020B0604020202020204" pitchFamily="34" charset="0"/>
                </a:rPr>
                <a:t>VSM</a:t>
              </a:r>
            </a:p>
          </p:txBody>
        </p:sp>
        <p:sp>
          <p:nvSpPr>
            <p:cNvPr id="51" name="TextBox 50"/>
            <p:cNvSpPr txBox="1"/>
            <p:nvPr/>
          </p:nvSpPr>
          <p:spPr>
            <a:xfrm rot="16020000">
              <a:off x="313400" y="4681539"/>
              <a:ext cx="898003"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pPr defTabSz="914400"/>
              <a:r>
                <a:rPr lang="en-US" sz="1000" b="1" dirty="0">
                  <a:solidFill>
                    <a:srgbClr val="5F5F5F">
                      <a:lumMod val="75000"/>
                    </a:srgbClr>
                  </a:solidFill>
                  <a:cs typeface="Arial" panose="020B0604020202020204" pitchFamily="34" charset="0"/>
                </a:rPr>
                <a:t>Management</a:t>
              </a:r>
            </a:p>
          </p:txBody>
        </p:sp>
      </p:grpSp>
      <p:sp>
        <p:nvSpPr>
          <p:cNvPr id="52" name="TextBox 108"/>
          <p:cNvSpPr txBox="1">
            <a:spLocks noChangeArrowheads="1"/>
          </p:cNvSpPr>
          <p:nvPr/>
        </p:nvSpPr>
        <p:spPr bwMode="auto">
          <a:xfrm>
            <a:off x="2209355" y="6529050"/>
            <a:ext cx="1206843" cy="230832"/>
          </a:xfrm>
          <a:prstGeom prst="rect">
            <a:avLst/>
          </a:prstGeom>
          <a:noFill/>
          <a:ln w="9525">
            <a:noFill/>
            <a:miter lim="800000"/>
            <a:headEnd/>
            <a:tailEnd/>
          </a:ln>
        </p:spPr>
        <p:txBody>
          <a:bodyPr wrap="none">
            <a:prstTxWarp prst="textNoShape">
              <a:avLst/>
            </a:prstTxWarp>
            <a:spAutoFit/>
          </a:bodyPr>
          <a:lstStyle/>
          <a:p>
            <a:r>
              <a:rPr lang="en-US" sz="900" b="1" dirty="0">
                <a:ea typeface="ＭＳ Ｐゴシック" charset="-128"/>
                <a:cs typeface="ＭＳ Ｐゴシック" charset="-128"/>
              </a:rPr>
              <a:t>Updated 10 Dec 2015</a:t>
            </a:r>
          </a:p>
        </p:txBody>
      </p:sp>
    </p:spTree>
    <p:extLst>
      <p:ext uri="{BB962C8B-B14F-4D97-AF65-F5344CB8AC3E}">
        <p14:creationId xmlns:p14="http://schemas.microsoft.com/office/powerpoint/2010/main" val="40062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0212" y="304800"/>
            <a:ext cx="1371600" cy="533400"/>
          </a:xfrm>
          <a:prstGeom prst="rect">
            <a:avLst/>
          </a:prstGeom>
        </p:spPr>
      </p:pic>
      <p:sp>
        <p:nvSpPr>
          <p:cNvPr id="56" name="TextBox 49"/>
          <p:cNvSpPr txBox="1">
            <a:spLocks noChangeArrowheads="1"/>
          </p:cNvSpPr>
          <p:nvPr/>
        </p:nvSpPr>
        <p:spPr bwMode="auto">
          <a:xfrm>
            <a:off x="10616501" y="417612"/>
            <a:ext cx="964310" cy="307777"/>
          </a:xfrm>
          <a:prstGeom prst="rect">
            <a:avLst/>
          </a:prstGeom>
          <a:noFill/>
          <a:ln w="9525">
            <a:noFill/>
            <a:miter lim="800000"/>
            <a:headEnd/>
            <a:tailEnd/>
          </a:ln>
        </p:spPr>
        <p:txBody>
          <a:bodyPr wrap="square">
            <a:prstTxWarp prst="textNoShape">
              <a:avLst/>
            </a:prstTxWarp>
            <a:spAutoFit/>
          </a:bodyPr>
          <a:lstStyle/>
          <a:p>
            <a:pPr defTabSz="912813">
              <a:spcBef>
                <a:spcPct val="20000"/>
              </a:spcBef>
              <a:buClr>
                <a:schemeClr val="accent1"/>
              </a:buClr>
              <a:buSzPct val="120000"/>
              <a:defRPr/>
            </a:pPr>
            <a:r>
              <a:rPr lang="en-US" sz="1400" dirty="0">
                <a:cs typeface="Arial" panose="020B0604020202020204" pitchFamily="34" charset="0"/>
              </a:rPr>
              <a:t>Beat</a:t>
            </a:r>
            <a:endParaRPr lang="en-US" sz="1300" dirty="0">
              <a:cs typeface="Arial" panose="020B0604020202020204" pitchFamily="34" charset="0"/>
            </a:endParaRPr>
          </a:p>
        </p:txBody>
      </p:sp>
      <p:sp>
        <p:nvSpPr>
          <p:cNvPr id="58" name="Title 57"/>
          <p:cNvSpPr>
            <a:spLocks noGrp="1"/>
          </p:cNvSpPr>
          <p:nvPr>
            <p:ph type="title"/>
          </p:nvPr>
        </p:nvSpPr>
        <p:spPr>
          <a:xfrm>
            <a:off x="873310" y="304800"/>
            <a:ext cx="9793102" cy="541860"/>
          </a:xfrm>
        </p:spPr>
        <p:txBody>
          <a:bodyPr/>
          <a:lstStyle/>
          <a:p>
            <a:r>
              <a:rPr lang="en-US" dirty="0"/>
              <a:t>Multinational Bank and Financial Services Company</a:t>
            </a:r>
          </a:p>
        </p:txBody>
      </p:sp>
      <p:sp>
        <p:nvSpPr>
          <p:cNvPr id="59" name="Text Placeholder 58"/>
          <p:cNvSpPr>
            <a:spLocks noGrp="1"/>
          </p:cNvSpPr>
          <p:nvPr>
            <p:ph type="body" sz="quarter" idx="13"/>
          </p:nvPr>
        </p:nvSpPr>
        <p:spPr>
          <a:xfrm>
            <a:off x="873308" y="774700"/>
            <a:ext cx="10021703" cy="406400"/>
          </a:xfrm>
        </p:spPr>
        <p:txBody>
          <a:bodyPr/>
          <a:lstStyle/>
          <a:p>
            <a:r>
              <a:rPr lang="en-US" sz="2400" dirty="0"/>
              <a:t>High Available Backup, Archive, Disaster Recovery for Mainframe Data Center</a:t>
            </a:r>
          </a:p>
        </p:txBody>
      </p:sp>
      <p:sp>
        <p:nvSpPr>
          <p:cNvPr id="60" name="Content Placeholder 59"/>
          <p:cNvSpPr>
            <a:spLocks noGrp="1"/>
          </p:cNvSpPr>
          <p:nvPr>
            <p:ph sz="quarter" idx="16"/>
          </p:nvPr>
        </p:nvSpPr>
        <p:spPr/>
        <p:txBody>
          <a:bodyPr/>
          <a:lstStyle/>
          <a:p>
            <a:r>
              <a:rPr lang="en-US">
                <a:solidFill>
                  <a:schemeClr val="tx1">
                    <a:lumMod val="75000"/>
                  </a:schemeClr>
                </a:solidFill>
                <a:cs typeface="Arial" panose="020B0604020202020204" pitchFamily="34" charset="0"/>
              </a:rPr>
              <a:t>Reduce Risk </a:t>
            </a:r>
            <a:endParaRPr lang="en-US" dirty="0">
              <a:solidFill>
                <a:schemeClr val="tx1">
                  <a:lumMod val="75000"/>
                </a:schemeClr>
              </a:solidFill>
              <a:cs typeface="Arial" panose="020B0604020202020204" pitchFamily="34" charset="0"/>
            </a:endParaRPr>
          </a:p>
        </p:txBody>
      </p:sp>
      <p:sp>
        <p:nvSpPr>
          <p:cNvPr id="61" name="Content Placeholder 60"/>
          <p:cNvSpPr>
            <a:spLocks noGrp="1"/>
          </p:cNvSpPr>
          <p:nvPr>
            <p:ph sz="quarter" idx="17"/>
          </p:nvPr>
        </p:nvSpPr>
        <p:spPr/>
        <p:txBody>
          <a:bodyPr/>
          <a:lstStyle/>
          <a:p>
            <a:r>
              <a:rPr lang="en-US" dirty="0"/>
              <a:t>High </a:t>
            </a:r>
            <a:r>
              <a:rPr lang="en-US"/>
              <a:t>Availability Backup and DR</a:t>
            </a:r>
            <a:endParaRPr lang="en-US" dirty="0"/>
          </a:p>
        </p:txBody>
      </p:sp>
      <p:sp>
        <p:nvSpPr>
          <p:cNvPr id="62" name="Content Placeholder 61"/>
          <p:cNvSpPr>
            <a:spLocks noGrp="1"/>
          </p:cNvSpPr>
          <p:nvPr>
            <p:ph sz="quarter" idx="18"/>
          </p:nvPr>
        </p:nvSpPr>
        <p:spPr/>
        <p:txBody>
          <a:bodyPr/>
          <a:lstStyle/>
          <a:p>
            <a:r>
              <a:rPr lang="en-US" dirty="0"/>
              <a:t>Better TCO</a:t>
            </a:r>
          </a:p>
        </p:txBody>
      </p:sp>
      <p:sp>
        <p:nvSpPr>
          <p:cNvPr id="63" name="Content Placeholder 62"/>
          <p:cNvSpPr>
            <a:spLocks noGrp="1"/>
          </p:cNvSpPr>
          <p:nvPr>
            <p:ph sz="quarter" idx="19"/>
          </p:nvPr>
        </p:nvSpPr>
        <p:spPr/>
        <p:txBody>
          <a:bodyPr/>
          <a:lstStyle/>
          <a:p>
            <a:r>
              <a:rPr lang="en-US" dirty="0">
                <a:solidFill>
                  <a:schemeClr val="tx1">
                    <a:lumMod val="75000"/>
                  </a:schemeClr>
                </a:solidFill>
                <a:cs typeface="Arial" panose="020B0604020202020204" pitchFamily="34" charset="0"/>
              </a:rPr>
              <a:t>Reduced risk and improved operation efficiency with virtual tape drive</a:t>
            </a:r>
          </a:p>
        </p:txBody>
      </p:sp>
      <p:sp>
        <p:nvSpPr>
          <p:cNvPr id="13" name="Content Placeholder 12"/>
          <p:cNvSpPr>
            <a:spLocks noGrp="1"/>
          </p:cNvSpPr>
          <p:nvPr>
            <p:ph sz="quarter" idx="27"/>
          </p:nvPr>
        </p:nvSpPr>
        <p:spPr/>
        <p:txBody>
          <a:bodyPr/>
          <a:lstStyle/>
          <a:p>
            <a:r>
              <a:rPr lang="en-US" dirty="0">
                <a:solidFill>
                  <a:srgbClr val="FFFFFF"/>
                </a:solidFill>
              </a:rPr>
              <a:t>Highly available, scalable data protection for new mobile computing and business applications on mainframe  </a:t>
            </a:r>
            <a:endParaRPr lang="en-US" dirty="0">
              <a:solidFill>
                <a:srgbClr val="FFFFF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C51EAA63-D034-42AE-91FA-B13B9518C7BE}" type="slidenum">
              <a:rPr lang="en-US" smtClean="0"/>
              <a:pPr/>
              <a:t>7</a:t>
            </a:fld>
            <a:endParaRPr lang="en-US" dirty="0"/>
          </a:p>
        </p:txBody>
      </p:sp>
      <p:sp>
        <p:nvSpPr>
          <p:cNvPr id="64" name="Content Placeholder 63"/>
          <p:cNvSpPr>
            <a:spLocks noGrp="1"/>
          </p:cNvSpPr>
          <p:nvPr>
            <p:ph sz="quarter" idx="28"/>
          </p:nvPr>
        </p:nvSpPr>
        <p:spPr/>
        <p:txBody>
          <a:bodyPr/>
          <a:lstStyle/>
          <a:p>
            <a:r>
              <a:rPr lang="en-US" dirty="0">
                <a:solidFill>
                  <a:schemeClr val="tx1">
                    <a:lumMod val="75000"/>
                  </a:schemeClr>
                </a:solidFill>
                <a:cs typeface="Arial" panose="020B0604020202020204" pitchFamily="34" charset="0"/>
              </a:rPr>
              <a:t>Full fault tolerant data protection architecture</a:t>
            </a:r>
          </a:p>
        </p:txBody>
      </p:sp>
      <p:sp>
        <p:nvSpPr>
          <p:cNvPr id="65" name="Content Placeholder 64"/>
          <p:cNvSpPr>
            <a:spLocks noGrp="1"/>
          </p:cNvSpPr>
          <p:nvPr>
            <p:ph sz="quarter" idx="29"/>
          </p:nvPr>
        </p:nvSpPr>
        <p:spPr/>
        <p:txBody>
          <a:bodyPr/>
          <a:lstStyle/>
          <a:p>
            <a:r>
              <a:rPr lang="en-US" dirty="0">
                <a:solidFill>
                  <a:schemeClr val="tx1">
                    <a:lumMod val="75000"/>
                  </a:schemeClr>
                </a:solidFill>
                <a:cs typeface="Arial" panose="020B0604020202020204" pitchFamily="34" charset="0"/>
              </a:rPr>
              <a:t>Compatibility with earlier generation systems</a:t>
            </a:r>
            <a:endParaRPr lang="en-US" dirty="0">
              <a:solidFill>
                <a:srgbClr val="5F5F5F"/>
              </a:solidFill>
            </a:endParaRPr>
          </a:p>
        </p:txBody>
      </p:sp>
      <p:grpSp>
        <p:nvGrpSpPr>
          <p:cNvPr id="2" name="Group 12"/>
          <p:cNvGrpSpPr>
            <a:grpSpLocks noChangeAspect="1"/>
          </p:cNvGrpSpPr>
          <p:nvPr/>
        </p:nvGrpSpPr>
        <p:grpSpPr>
          <a:xfrm>
            <a:off x="989012" y="3733799"/>
            <a:ext cx="1895328" cy="2368296"/>
            <a:chOff x="549186" y="3810000"/>
            <a:chExt cx="1791016" cy="2237955"/>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86" y="3810000"/>
              <a:ext cx="1791016" cy="2237955"/>
            </a:xfrm>
            <a:prstGeom prst="rect">
              <a:avLst/>
            </a:prstGeom>
          </p:spPr>
        </p:pic>
        <p:sp>
          <p:nvSpPr>
            <p:cNvPr id="18" name="TextBox 17"/>
            <p:cNvSpPr txBox="1"/>
            <p:nvPr/>
          </p:nvSpPr>
          <p:spPr>
            <a:xfrm rot="180000">
              <a:off x="802132" y="3949115"/>
              <a:ext cx="990300" cy="218128"/>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900" b="1" dirty="0">
                  <a:solidFill>
                    <a:schemeClr val="accent1">
                      <a:lumMod val="50000"/>
                    </a:schemeClr>
                  </a:solidFill>
                  <a:cs typeface="Arial" panose="020B0604020202020204" pitchFamily="34" charset="0"/>
                </a:rPr>
                <a:t>PeopleSoft, Siebel</a:t>
              </a:r>
            </a:p>
          </p:txBody>
        </p:sp>
        <p:sp>
          <p:nvSpPr>
            <p:cNvPr id="19" name="TextBox 18"/>
            <p:cNvSpPr txBox="1"/>
            <p:nvPr/>
          </p:nvSpPr>
          <p:spPr>
            <a:xfrm rot="332009">
              <a:off x="859903" y="4199807"/>
              <a:ext cx="78496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Middleware</a:t>
              </a:r>
            </a:p>
          </p:txBody>
        </p:sp>
        <p:sp>
          <p:nvSpPr>
            <p:cNvPr id="20" name="TextBox 19"/>
            <p:cNvSpPr txBox="1"/>
            <p:nvPr/>
          </p:nvSpPr>
          <p:spPr>
            <a:xfrm rot="420000">
              <a:off x="921345" y="4453608"/>
              <a:ext cx="644084"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Database</a:t>
              </a:r>
            </a:p>
          </p:txBody>
        </p:sp>
        <p:sp>
          <p:nvSpPr>
            <p:cNvPr id="21" name="TextBox 20"/>
            <p:cNvSpPr txBox="1"/>
            <p:nvPr/>
          </p:nvSpPr>
          <p:spPr>
            <a:xfrm rot="540000">
              <a:off x="879876" y="4685135"/>
              <a:ext cx="699527"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Solaris, OL</a:t>
              </a:r>
            </a:p>
          </p:txBody>
        </p:sp>
        <p:sp>
          <p:nvSpPr>
            <p:cNvPr id="22" name="TextBox 21"/>
            <p:cNvSpPr txBox="1"/>
            <p:nvPr/>
          </p:nvSpPr>
          <p:spPr>
            <a:xfrm rot="660000">
              <a:off x="1043616" y="4924978"/>
              <a:ext cx="514204"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err="1">
                  <a:solidFill>
                    <a:schemeClr val="accent1">
                      <a:lumMod val="50000"/>
                    </a:schemeClr>
                  </a:solidFill>
                  <a:cs typeface="Arial" panose="020B0604020202020204" pitchFamily="34" charset="0"/>
                </a:rPr>
                <a:t>LDoms</a:t>
              </a:r>
              <a:endParaRPr lang="en-US" sz="1000" b="1" dirty="0">
                <a:solidFill>
                  <a:schemeClr val="accent1">
                    <a:lumMod val="50000"/>
                  </a:schemeClr>
                </a:solidFill>
                <a:cs typeface="Arial" panose="020B0604020202020204" pitchFamily="34" charset="0"/>
              </a:endParaRPr>
            </a:p>
          </p:txBody>
        </p:sp>
        <p:sp>
          <p:nvSpPr>
            <p:cNvPr id="23" name="TextBox 22"/>
            <p:cNvSpPr txBox="1"/>
            <p:nvPr/>
          </p:nvSpPr>
          <p:spPr>
            <a:xfrm rot="814754">
              <a:off x="904376" y="5147373"/>
              <a:ext cx="781127" cy="236556"/>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Networking</a:t>
              </a:r>
            </a:p>
          </p:txBody>
        </p:sp>
        <p:sp>
          <p:nvSpPr>
            <p:cNvPr id="24" name="TextBox 23"/>
            <p:cNvSpPr txBox="1"/>
            <p:nvPr/>
          </p:nvSpPr>
          <p:spPr>
            <a:xfrm rot="784583">
              <a:off x="909492" y="5354630"/>
              <a:ext cx="74103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SPARC, x86</a:t>
              </a:r>
            </a:p>
          </p:txBody>
        </p:sp>
        <p:sp>
          <p:nvSpPr>
            <p:cNvPr id="25" name="TextBox 24"/>
            <p:cNvSpPr txBox="1"/>
            <p:nvPr/>
          </p:nvSpPr>
          <p:spPr>
            <a:xfrm rot="1020000">
              <a:off x="1038893" y="5573996"/>
              <a:ext cx="497222"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rgbClr val="FFFFFF"/>
                  </a:solidFill>
                  <a:cs typeface="Arial" panose="020B0604020202020204" pitchFamily="34" charset="0"/>
                </a:rPr>
                <a:t>VSM 6</a:t>
              </a:r>
            </a:p>
          </p:txBody>
        </p:sp>
        <p:sp>
          <p:nvSpPr>
            <p:cNvPr id="26" name="TextBox 25"/>
            <p:cNvSpPr txBox="1"/>
            <p:nvPr/>
          </p:nvSpPr>
          <p:spPr>
            <a:xfrm rot="16020000">
              <a:off x="313400" y="4681539"/>
              <a:ext cx="898003"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tx1">
                      <a:lumMod val="75000"/>
                    </a:schemeClr>
                  </a:solidFill>
                  <a:cs typeface="Arial" panose="020B0604020202020204" pitchFamily="34" charset="0"/>
                </a:rPr>
                <a:t>Management</a:t>
              </a:r>
            </a:p>
          </p:txBody>
        </p:sp>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3611" y="451409"/>
            <a:ext cx="600458" cy="240183"/>
          </a:xfrm>
          <a:prstGeom prst="rect">
            <a:avLst/>
          </a:prstGeom>
        </p:spPr>
      </p:pic>
      <p:sp>
        <p:nvSpPr>
          <p:cNvPr id="57" name="TextBox 108"/>
          <p:cNvSpPr txBox="1">
            <a:spLocks noChangeArrowheads="1"/>
          </p:cNvSpPr>
          <p:nvPr/>
        </p:nvSpPr>
        <p:spPr bwMode="auto">
          <a:xfrm>
            <a:off x="2209355" y="6529050"/>
            <a:ext cx="1156086" cy="230832"/>
          </a:xfrm>
          <a:prstGeom prst="rect">
            <a:avLst/>
          </a:prstGeom>
          <a:noFill/>
          <a:ln w="9525">
            <a:noFill/>
            <a:miter lim="800000"/>
            <a:headEnd/>
            <a:tailEnd/>
          </a:ln>
        </p:spPr>
        <p:txBody>
          <a:bodyPr wrap="none">
            <a:prstTxWarp prst="textNoShape">
              <a:avLst/>
            </a:prstTxWarp>
            <a:spAutoFit/>
          </a:bodyPr>
          <a:lstStyle/>
          <a:p>
            <a:r>
              <a:rPr lang="en-US" sz="900" b="1" dirty="0">
                <a:ea typeface="ＭＳ Ｐゴシック" charset="-128"/>
                <a:cs typeface="ＭＳ Ｐゴシック" charset="-128"/>
              </a:rPr>
              <a:t>Updated 23 Jul 2014</a:t>
            </a:r>
          </a:p>
        </p:txBody>
      </p:sp>
      <p:sp>
        <p:nvSpPr>
          <p:cNvPr id="54" name="Content Placeholder 53"/>
          <p:cNvSpPr>
            <a:spLocks noGrp="1"/>
          </p:cNvSpPr>
          <p:nvPr>
            <p:ph sz="quarter" idx="12"/>
          </p:nvPr>
        </p:nvSpPr>
        <p:spPr/>
        <p:txBody>
          <a:bodyPr/>
          <a:lstStyle/>
          <a:p>
            <a:pPr marL="292100" indent="-212725">
              <a:buFont typeface="Arial"/>
              <a:buChar char="•"/>
            </a:pPr>
            <a:r>
              <a:rPr lang="en-US" dirty="0">
                <a:cs typeface="Arial" panose="020B0604020202020204" pitchFamily="34" charset="0"/>
              </a:rPr>
              <a:t>Fully automated tiered storage solution for the mainframe</a:t>
            </a:r>
          </a:p>
          <a:p>
            <a:pPr marL="292100" indent="-212725">
              <a:buFont typeface="Arial"/>
              <a:buChar char="•"/>
            </a:pPr>
            <a:r>
              <a:rPr lang="en-US" dirty="0">
                <a:cs typeface="Arial" panose="020B0604020202020204" pitchFamily="34" charset="0"/>
              </a:rPr>
              <a:t>&gt;2X Performance Improvement with VSM 6</a:t>
            </a:r>
          </a:p>
          <a:p>
            <a:pPr marL="292100" indent="-212725">
              <a:buFont typeface="Arial"/>
              <a:buChar char="•"/>
            </a:pPr>
            <a:r>
              <a:rPr lang="en-US" dirty="0">
                <a:cs typeface="Arial" panose="020B0604020202020204" pitchFamily="34" charset="0"/>
              </a:rPr>
              <a:t>17X higher capacity with VSM 6</a:t>
            </a:r>
          </a:p>
          <a:p>
            <a:pPr marL="292100" indent="-212725">
              <a:buFont typeface="Arial"/>
              <a:buChar char="•"/>
            </a:pPr>
            <a:r>
              <a:rPr lang="en-US" dirty="0">
                <a:cs typeface="Arial" panose="020B0604020202020204" pitchFamily="34" charset="0"/>
              </a:rPr>
              <a:t>Dual Processing nodes within appliance allows for high availability</a:t>
            </a:r>
          </a:p>
          <a:p>
            <a:pPr marL="292100" indent="-212725">
              <a:buFont typeface="Arial"/>
              <a:buChar char="•"/>
            </a:pPr>
            <a:r>
              <a:rPr lang="en-US" dirty="0">
                <a:cs typeface="Arial" panose="020B0604020202020204" pitchFamily="34" charset="0"/>
              </a:rPr>
              <a:t>Non Disruptive Code Loads to simplify software updates</a:t>
            </a:r>
          </a:p>
        </p:txBody>
      </p:sp>
      <p:sp>
        <p:nvSpPr>
          <p:cNvPr id="66" name="Content Placeholder 161"/>
          <p:cNvSpPr txBox="1">
            <a:spLocks/>
          </p:cNvSpPr>
          <p:nvPr/>
        </p:nvSpPr>
        <p:spPr bwMode="auto">
          <a:xfrm>
            <a:off x="3503613" y="5638800"/>
            <a:ext cx="4648200" cy="369126"/>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marL="171450" lvl="0" indent="-171450" algn="ctr" defTabSz="912813">
              <a:lnSpc>
                <a:spcPct val="100000"/>
              </a:lnSpc>
              <a:spcBef>
                <a:spcPts val="0"/>
              </a:spcBef>
              <a:buClr>
                <a:schemeClr val="bg1">
                  <a:lumMod val="50000"/>
                </a:schemeClr>
              </a:buClr>
              <a:buSzPct val="120000"/>
              <a:buNone/>
              <a:defRPr/>
            </a:pPr>
            <a:r>
              <a:rPr lang="en-US" sz="1000" b="1" dirty="0" err="1">
                <a:cs typeface="Arial" panose="020B0604020202020204" pitchFamily="34" charset="0"/>
              </a:rPr>
              <a:t>StorageTek</a:t>
            </a:r>
            <a:r>
              <a:rPr lang="en-US" sz="1000" b="1" dirty="0">
                <a:cs typeface="Arial" panose="020B0604020202020204" pitchFamily="34" charset="0"/>
              </a:rPr>
              <a:t> VSM6 System, </a:t>
            </a:r>
            <a:r>
              <a:rPr lang="en-US" sz="1000" b="1" dirty="0" err="1">
                <a:cs typeface="Arial" panose="020B0604020202020204" pitchFamily="34" charset="0"/>
              </a:rPr>
              <a:t>StorageTek</a:t>
            </a:r>
            <a:r>
              <a:rPr lang="en-US" sz="1000" b="1" dirty="0">
                <a:cs typeface="Arial" panose="020B0604020202020204" pitchFamily="34" charset="0"/>
              </a:rPr>
              <a:t> SL8500 and T10000B Tape Drives</a:t>
            </a:r>
          </a:p>
        </p:txBody>
      </p:sp>
      <p:sp>
        <p:nvSpPr>
          <p:cNvPr id="67" name="Rectangle 66"/>
          <p:cNvSpPr/>
          <p:nvPr/>
        </p:nvSpPr>
        <p:spPr>
          <a:xfrm>
            <a:off x="3427412" y="4953000"/>
            <a:ext cx="990600" cy="400110"/>
          </a:xfrm>
          <a:prstGeom prst="rect">
            <a:avLst/>
          </a:prstGeom>
        </p:spPr>
        <p:txBody>
          <a:bodyPr wrap="square">
            <a:spAutoFit/>
          </a:bodyPr>
          <a:lstStyle/>
          <a:p>
            <a:pPr algn="ctr">
              <a:spcAft>
                <a:spcPts val="1600"/>
              </a:spcAft>
            </a:pPr>
            <a:r>
              <a:rPr lang="en-US" sz="1000" b="1" i="1" dirty="0" err="1">
                <a:cs typeface="Arial" panose="020B0604020202020204" pitchFamily="34" charset="0"/>
              </a:rPr>
              <a:t>StorageTek</a:t>
            </a:r>
            <a:r>
              <a:rPr lang="en-US" sz="1000" b="1" i="1" dirty="0">
                <a:cs typeface="Arial" panose="020B0604020202020204" pitchFamily="34" charset="0"/>
              </a:rPr>
              <a:t> VSM6s </a:t>
            </a:r>
          </a:p>
        </p:txBody>
      </p:sp>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12" y="1981200"/>
            <a:ext cx="822960" cy="822960"/>
          </a:xfrm>
          <a:prstGeom prst="rect">
            <a:avLst/>
          </a:prstGeom>
        </p:spPr>
      </p:pic>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852" y="1981200"/>
            <a:ext cx="822960" cy="822960"/>
          </a:xfrm>
          <a:prstGeom prst="rect">
            <a:avLst/>
          </a:prstGeom>
        </p:spPr>
      </p:pic>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4652" y="1981200"/>
            <a:ext cx="822960" cy="822960"/>
          </a:xfrm>
          <a:prstGeom prst="rect">
            <a:avLst/>
          </a:prstGeom>
        </p:spPr>
      </p:pic>
      <p:grpSp>
        <p:nvGrpSpPr>
          <p:cNvPr id="5" name="Group 42"/>
          <p:cNvGrpSpPr>
            <a:grpSpLocks noChangeAspect="1"/>
          </p:cNvGrpSpPr>
          <p:nvPr/>
        </p:nvGrpSpPr>
        <p:grpSpPr>
          <a:xfrm>
            <a:off x="3351212" y="3276599"/>
            <a:ext cx="1143000" cy="1509538"/>
            <a:chOff x="3427412" y="3276600"/>
            <a:chExt cx="1447800" cy="1912081"/>
          </a:xfrm>
        </p:grpSpPr>
        <p:pic>
          <p:nvPicPr>
            <p:cNvPr id="44" name="Picture 43"/>
            <p:cNvPicPr>
              <a:picLocks noChangeAspect="1"/>
            </p:cNvPicPr>
            <p:nvPr/>
          </p:nvPicPr>
          <p:blipFill>
            <a:blip r:embed="rId9" cstate="print"/>
            <a:stretch>
              <a:fillRect/>
            </a:stretch>
          </p:blipFill>
          <p:spPr>
            <a:xfrm>
              <a:off x="3503612" y="3276600"/>
              <a:ext cx="1219200" cy="1549831"/>
            </a:xfrm>
            <a:prstGeom prst="rect">
              <a:avLst/>
            </a:prstGeom>
            <a:solidFill>
              <a:schemeClr val="tx1">
                <a:lumMod val="20000"/>
                <a:lumOff val="80000"/>
              </a:schemeClr>
            </a:solidFill>
          </p:spPr>
        </p:pic>
        <p:sp>
          <p:nvSpPr>
            <p:cNvPr id="45" name="Rectangle 44"/>
            <p:cNvSpPr/>
            <p:nvPr/>
          </p:nvSpPr>
          <p:spPr>
            <a:xfrm>
              <a:off x="3427412" y="4876801"/>
              <a:ext cx="1447800" cy="311880"/>
            </a:xfrm>
            <a:prstGeom prst="rect">
              <a:avLst/>
            </a:prstGeom>
          </p:spPr>
          <p:txBody>
            <a:bodyPr wrap="square">
              <a:spAutoFit/>
            </a:bodyPr>
            <a:lstStyle/>
            <a:p>
              <a:pPr algn="ctr">
                <a:spcAft>
                  <a:spcPts val="1600"/>
                </a:spcAft>
              </a:pPr>
              <a:r>
                <a:rPr lang="en-US" sz="1000" i="1" dirty="0">
                  <a:cs typeface="Arial" panose="020B0604020202020204" pitchFamily="34" charset="0"/>
                </a:rPr>
                <a:t>IBM Mainframe</a:t>
              </a:r>
            </a:p>
          </p:txBody>
        </p:sp>
        <p:sp>
          <p:nvSpPr>
            <p:cNvPr id="48" name="Rectangle 47"/>
            <p:cNvSpPr/>
            <p:nvPr/>
          </p:nvSpPr>
          <p:spPr>
            <a:xfrm>
              <a:off x="3503612" y="3276600"/>
              <a:ext cx="1219200" cy="1549400"/>
            </a:xfrm>
            <a:prstGeom prst="rect">
              <a:avLst/>
            </a:prstGeom>
            <a:solidFill>
              <a:schemeClr val="tx1">
                <a:lumMod val="20000"/>
                <a:lumOff val="80000"/>
                <a:alpha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6" name="Group 48"/>
          <p:cNvGrpSpPr/>
          <p:nvPr/>
        </p:nvGrpSpPr>
        <p:grpSpPr>
          <a:xfrm>
            <a:off x="4418012" y="4343400"/>
            <a:ext cx="3352800" cy="1295400"/>
            <a:chOff x="4494212" y="3581400"/>
            <a:chExt cx="4047406" cy="1676400"/>
          </a:xfrm>
        </p:grpSpPr>
        <p:grpSp>
          <p:nvGrpSpPr>
            <p:cNvPr id="7" name="Group 48"/>
            <p:cNvGrpSpPr/>
            <p:nvPr/>
          </p:nvGrpSpPr>
          <p:grpSpPr>
            <a:xfrm>
              <a:off x="4494212" y="3581400"/>
              <a:ext cx="2294806" cy="1676400"/>
              <a:chOff x="4646612" y="3581400"/>
              <a:chExt cx="2294806" cy="1676400"/>
            </a:xfrm>
          </p:grpSpPr>
          <p:pic>
            <p:nvPicPr>
              <p:cNvPr id="74" name="Picture 73" descr="stk_vsm6-3capup_ta4d_nb.png"/>
              <p:cNvPicPr>
                <a:picLocks noChangeAspect="1"/>
              </p:cNvPicPr>
              <p:nvPr/>
            </p:nvPicPr>
            <p:blipFill>
              <a:blip r:embed="rId10" cstate="print"/>
              <a:stretch>
                <a:fillRect/>
              </a:stretch>
            </p:blipFill>
            <p:spPr>
              <a:xfrm>
                <a:off x="4646612" y="3581400"/>
                <a:ext cx="923206" cy="1676400"/>
              </a:xfrm>
              <a:prstGeom prst="rect">
                <a:avLst/>
              </a:prstGeom>
            </p:spPr>
          </p:pic>
          <p:pic>
            <p:nvPicPr>
              <p:cNvPr id="75" name="Picture 74" descr="stk_vsm6-3capup_ta4d_nb.png"/>
              <p:cNvPicPr>
                <a:picLocks noChangeAspect="1"/>
              </p:cNvPicPr>
              <p:nvPr/>
            </p:nvPicPr>
            <p:blipFill>
              <a:blip r:embed="rId10" cstate="print"/>
              <a:stretch>
                <a:fillRect/>
              </a:stretch>
            </p:blipFill>
            <p:spPr>
              <a:xfrm>
                <a:off x="5103812" y="3581400"/>
                <a:ext cx="923206" cy="1676400"/>
              </a:xfrm>
              <a:prstGeom prst="rect">
                <a:avLst/>
              </a:prstGeom>
            </p:spPr>
          </p:pic>
          <p:pic>
            <p:nvPicPr>
              <p:cNvPr id="76" name="Picture 75" descr="stk_vsm6-3capup_ta4d_nb.png"/>
              <p:cNvPicPr>
                <a:picLocks noChangeAspect="1"/>
              </p:cNvPicPr>
              <p:nvPr/>
            </p:nvPicPr>
            <p:blipFill>
              <a:blip r:embed="rId10" cstate="print"/>
              <a:stretch>
                <a:fillRect/>
              </a:stretch>
            </p:blipFill>
            <p:spPr>
              <a:xfrm>
                <a:off x="5561012" y="3581400"/>
                <a:ext cx="923206" cy="1676400"/>
              </a:xfrm>
              <a:prstGeom prst="rect">
                <a:avLst/>
              </a:prstGeom>
            </p:spPr>
          </p:pic>
          <p:pic>
            <p:nvPicPr>
              <p:cNvPr id="77" name="Picture 76" descr="stk_vsm6-3capup_ta4d_nb.png"/>
              <p:cNvPicPr>
                <a:picLocks noChangeAspect="1"/>
              </p:cNvPicPr>
              <p:nvPr/>
            </p:nvPicPr>
            <p:blipFill>
              <a:blip r:embed="rId10" cstate="print"/>
              <a:stretch>
                <a:fillRect/>
              </a:stretch>
            </p:blipFill>
            <p:spPr>
              <a:xfrm>
                <a:off x="6018212" y="3581400"/>
                <a:ext cx="923206" cy="1676400"/>
              </a:xfrm>
              <a:prstGeom prst="rect">
                <a:avLst/>
              </a:prstGeom>
            </p:spPr>
          </p:pic>
        </p:grpSp>
        <p:grpSp>
          <p:nvGrpSpPr>
            <p:cNvPr id="8" name="Group 71"/>
            <p:cNvGrpSpPr/>
            <p:nvPr/>
          </p:nvGrpSpPr>
          <p:grpSpPr>
            <a:xfrm>
              <a:off x="6246812" y="3581400"/>
              <a:ext cx="2294806" cy="1676400"/>
              <a:chOff x="4646612" y="3581400"/>
              <a:chExt cx="2294806" cy="1676400"/>
            </a:xfrm>
          </p:grpSpPr>
          <p:pic>
            <p:nvPicPr>
              <p:cNvPr id="78" name="Picture 77" descr="stk_vsm6-3capup_ta4d_nb.png"/>
              <p:cNvPicPr>
                <a:picLocks noChangeAspect="1"/>
              </p:cNvPicPr>
              <p:nvPr/>
            </p:nvPicPr>
            <p:blipFill>
              <a:blip r:embed="rId10" cstate="print"/>
              <a:stretch>
                <a:fillRect/>
              </a:stretch>
            </p:blipFill>
            <p:spPr>
              <a:xfrm>
                <a:off x="4646612" y="3581400"/>
                <a:ext cx="923206" cy="1676400"/>
              </a:xfrm>
              <a:prstGeom prst="rect">
                <a:avLst/>
              </a:prstGeom>
            </p:spPr>
          </p:pic>
          <p:pic>
            <p:nvPicPr>
              <p:cNvPr id="79" name="Picture 78" descr="stk_vsm6-3capup_ta4d_nb.png"/>
              <p:cNvPicPr>
                <a:picLocks noChangeAspect="1"/>
              </p:cNvPicPr>
              <p:nvPr/>
            </p:nvPicPr>
            <p:blipFill>
              <a:blip r:embed="rId10" cstate="print"/>
              <a:stretch>
                <a:fillRect/>
              </a:stretch>
            </p:blipFill>
            <p:spPr>
              <a:xfrm>
                <a:off x="5103812" y="3581400"/>
                <a:ext cx="923206" cy="1676400"/>
              </a:xfrm>
              <a:prstGeom prst="rect">
                <a:avLst/>
              </a:prstGeom>
            </p:spPr>
          </p:pic>
          <p:pic>
            <p:nvPicPr>
              <p:cNvPr id="80" name="Picture 79" descr="stk_vsm6-3capup_ta4d_nb.png"/>
              <p:cNvPicPr>
                <a:picLocks noChangeAspect="1"/>
              </p:cNvPicPr>
              <p:nvPr/>
            </p:nvPicPr>
            <p:blipFill>
              <a:blip r:embed="rId10" cstate="print"/>
              <a:stretch>
                <a:fillRect/>
              </a:stretch>
            </p:blipFill>
            <p:spPr>
              <a:xfrm>
                <a:off x="5561012" y="3581400"/>
                <a:ext cx="923206" cy="1676400"/>
              </a:xfrm>
              <a:prstGeom prst="rect">
                <a:avLst/>
              </a:prstGeom>
            </p:spPr>
          </p:pic>
          <p:pic>
            <p:nvPicPr>
              <p:cNvPr id="81" name="Picture 80" descr="stk_vsm6-3capup_ta4d_nb.png"/>
              <p:cNvPicPr>
                <a:picLocks noChangeAspect="1"/>
              </p:cNvPicPr>
              <p:nvPr/>
            </p:nvPicPr>
            <p:blipFill>
              <a:blip r:embed="rId10" cstate="print"/>
              <a:stretch>
                <a:fillRect/>
              </a:stretch>
            </p:blipFill>
            <p:spPr>
              <a:xfrm>
                <a:off x="6018212" y="3581400"/>
                <a:ext cx="923206" cy="1676400"/>
              </a:xfrm>
              <a:prstGeom prst="rect">
                <a:avLst/>
              </a:prstGeom>
            </p:spPr>
          </p:pic>
        </p:grpSp>
      </p:grpSp>
      <p:sp>
        <p:nvSpPr>
          <p:cNvPr id="50" name="TextBox 67"/>
          <p:cNvSpPr txBox="1">
            <a:spLocks noChangeArrowheads="1"/>
          </p:cNvSpPr>
          <p:nvPr/>
        </p:nvSpPr>
        <p:spPr bwMode="auto">
          <a:xfrm>
            <a:off x="5942012" y="4114800"/>
            <a:ext cx="238615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sz="1000" dirty="0" err="1">
                <a:latin typeface="+mn-lt"/>
              </a:rPr>
              <a:t>StorageTek</a:t>
            </a:r>
            <a:r>
              <a:rPr lang="en-US" sz="1000" dirty="0">
                <a:latin typeface="+mn-lt"/>
              </a:rPr>
              <a:t> SL8500 Tape Libraries</a:t>
            </a:r>
          </a:p>
        </p:txBody>
      </p:sp>
      <p:grpSp>
        <p:nvGrpSpPr>
          <p:cNvPr id="9" name="Group 72"/>
          <p:cNvGrpSpPr>
            <a:grpSpLocks noChangeAspect="1"/>
          </p:cNvGrpSpPr>
          <p:nvPr/>
        </p:nvGrpSpPr>
        <p:grpSpPr>
          <a:xfrm>
            <a:off x="5637212" y="3429000"/>
            <a:ext cx="2737220" cy="762000"/>
            <a:chOff x="5027612" y="3200400"/>
            <a:chExt cx="3214966" cy="894997"/>
          </a:xfrm>
        </p:grpSpPr>
        <p:pic>
          <p:nvPicPr>
            <p:cNvPr id="51" name="Picture 50" descr="SL8500.png"/>
            <p:cNvPicPr>
              <a:picLocks noChangeAspect="1"/>
            </p:cNvPicPr>
            <p:nvPr/>
          </p:nvPicPr>
          <p:blipFill>
            <a:blip r:embed="rId11" cstate="print"/>
            <a:stretch>
              <a:fillRect/>
            </a:stretch>
          </p:blipFill>
          <p:spPr>
            <a:xfrm>
              <a:off x="7161212" y="3200400"/>
              <a:ext cx="1081366" cy="894997"/>
            </a:xfrm>
            <a:prstGeom prst="rect">
              <a:avLst/>
            </a:prstGeom>
          </p:spPr>
        </p:pic>
        <p:pic>
          <p:nvPicPr>
            <p:cNvPr id="52" name="Picture 51" descr="SL8500.png"/>
            <p:cNvPicPr>
              <a:picLocks noChangeAspect="1"/>
            </p:cNvPicPr>
            <p:nvPr/>
          </p:nvPicPr>
          <p:blipFill>
            <a:blip r:embed="rId11" cstate="print"/>
            <a:stretch>
              <a:fillRect/>
            </a:stretch>
          </p:blipFill>
          <p:spPr>
            <a:xfrm>
              <a:off x="6627812" y="3200400"/>
              <a:ext cx="1081366" cy="894997"/>
            </a:xfrm>
            <a:prstGeom prst="rect">
              <a:avLst/>
            </a:prstGeom>
          </p:spPr>
        </p:pic>
        <p:pic>
          <p:nvPicPr>
            <p:cNvPr id="53" name="Picture 52" descr="SL8500.png"/>
            <p:cNvPicPr>
              <a:picLocks noChangeAspect="1"/>
            </p:cNvPicPr>
            <p:nvPr/>
          </p:nvPicPr>
          <p:blipFill>
            <a:blip r:embed="rId11" cstate="print"/>
            <a:stretch>
              <a:fillRect/>
            </a:stretch>
          </p:blipFill>
          <p:spPr>
            <a:xfrm>
              <a:off x="6094412" y="3200400"/>
              <a:ext cx="1081366" cy="894997"/>
            </a:xfrm>
            <a:prstGeom prst="rect">
              <a:avLst/>
            </a:prstGeom>
          </p:spPr>
        </p:pic>
        <p:pic>
          <p:nvPicPr>
            <p:cNvPr id="68" name="Picture 67" descr="SL8500.png"/>
            <p:cNvPicPr>
              <a:picLocks noChangeAspect="1"/>
            </p:cNvPicPr>
            <p:nvPr/>
          </p:nvPicPr>
          <p:blipFill>
            <a:blip r:embed="rId11" cstate="print"/>
            <a:stretch>
              <a:fillRect/>
            </a:stretch>
          </p:blipFill>
          <p:spPr>
            <a:xfrm>
              <a:off x="5561012" y="3200400"/>
              <a:ext cx="1081366" cy="894997"/>
            </a:xfrm>
            <a:prstGeom prst="rect">
              <a:avLst/>
            </a:prstGeom>
          </p:spPr>
        </p:pic>
        <p:pic>
          <p:nvPicPr>
            <p:cNvPr id="72" name="Picture 71" descr="SL8500.png"/>
            <p:cNvPicPr>
              <a:picLocks noChangeAspect="1"/>
            </p:cNvPicPr>
            <p:nvPr/>
          </p:nvPicPr>
          <p:blipFill>
            <a:blip r:embed="rId11" cstate="print"/>
            <a:stretch>
              <a:fillRect/>
            </a:stretch>
          </p:blipFill>
          <p:spPr>
            <a:xfrm>
              <a:off x="5027612" y="3200400"/>
              <a:ext cx="1081366" cy="894997"/>
            </a:xfrm>
            <a:prstGeom prst="rect">
              <a:avLst/>
            </a:prstGeom>
          </p:spPr>
        </p:pic>
      </p:grpSp>
      <p:sp>
        <p:nvSpPr>
          <p:cNvPr id="82" name="Rectangle 81"/>
          <p:cNvSpPr/>
          <p:nvPr/>
        </p:nvSpPr>
        <p:spPr>
          <a:xfrm>
            <a:off x="5865812" y="3429001"/>
            <a:ext cx="2438400" cy="762000"/>
          </a:xfrm>
          <a:prstGeom prst="rect">
            <a:avLst/>
          </a:prstGeom>
          <a:solidFill>
            <a:schemeClr val="tx1">
              <a:lumMod val="20000"/>
              <a:lumOff val="80000"/>
              <a:alpha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3" name="TextBox 72"/>
          <p:cNvSpPr txBox="1"/>
          <p:nvPr/>
        </p:nvSpPr>
        <p:spPr>
          <a:xfrm>
            <a:off x="9972140" y="6608137"/>
            <a:ext cx="914400" cy="914400"/>
          </a:xfrm>
          <a:prstGeom prst="rect">
            <a:avLst/>
          </a:prstGeom>
          <a:noFill/>
        </p:spPr>
        <p:txBody>
          <a:bodyPr wrap="non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40062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133"/>
          <p:cNvSpPr txBox="1">
            <a:spLocks noChangeArrowheads="1"/>
          </p:cNvSpPr>
          <p:nvPr/>
        </p:nvSpPr>
        <p:spPr bwMode="auto">
          <a:xfrm>
            <a:off x="9624092" y="1202847"/>
            <a:ext cx="1862182" cy="246221"/>
          </a:xfrm>
          <a:prstGeom prst="rect">
            <a:avLst/>
          </a:prstGeom>
          <a:noFill/>
          <a:ln w="9525">
            <a:noFill/>
            <a:miter lim="800000"/>
            <a:headEnd/>
            <a:tailEnd/>
          </a:ln>
        </p:spPr>
        <p:txBody>
          <a:bodyPr lIns="0" tIns="0" rIns="0" bIns="0">
            <a:prstTxWarp prst="textNoShape">
              <a:avLst/>
            </a:prstTxWarp>
            <a:spAutoFit/>
          </a:bodyPr>
          <a:lstStyle/>
          <a:p>
            <a:pPr>
              <a:spcAft>
                <a:spcPts val="1600"/>
              </a:spcAft>
            </a:pPr>
            <a:endParaRPr lang="en-US" sz="1600" b="1">
              <a:solidFill>
                <a:srgbClr val="FFFFFF"/>
              </a:solidFill>
            </a:endParaRPr>
          </a:p>
        </p:txBody>
      </p:sp>
      <p:sp>
        <p:nvSpPr>
          <p:cNvPr id="19462" name="Rectangle 116"/>
          <p:cNvSpPr>
            <a:spLocks noChangeArrowheads="1"/>
          </p:cNvSpPr>
          <p:nvPr/>
        </p:nvSpPr>
        <p:spPr bwMode="auto">
          <a:xfrm>
            <a:off x="8379817" y="3105235"/>
            <a:ext cx="3527565" cy="347712"/>
          </a:xfrm>
          <a:prstGeom prst="rect">
            <a:avLst/>
          </a:prstGeom>
          <a:noFill/>
          <a:ln w="9525">
            <a:noFill/>
            <a:miter lim="800000"/>
            <a:headEnd/>
            <a:tailEnd/>
          </a:ln>
        </p:spPr>
        <p:txBody>
          <a:bodyPr lIns="120955" tIns="60478" rIns="120955" bIns="60478">
            <a:prstTxWarp prst="textNoShape">
              <a:avLst/>
            </a:prstTxWarp>
            <a:spAutoFit/>
          </a:bodyPr>
          <a:lstStyle/>
          <a:p>
            <a:pPr marL="152362" lvl="1" indent="-152362">
              <a:spcAft>
                <a:spcPts val="1600"/>
              </a:spcAft>
              <a:buClr>
                <a:schemeClr val="accent1"/>
              </a:buClr>
            </a:pPr>
            <a:endParaRPr lang="en-US" altLang="zh-CN" sz="1466"/>
          </a:p>
        </p:txBody>
      </p:sp>
      <p:sp>
        <p:nvSpPr>
          <p:cNvPr id="19463" name="Title 1"/>
          <p:cNvSpPr>
            <a:spLocks noGrp="1"/>
          </p:cNvSpPr>
          <p:nvPr>
            <p:ph type="title"/>
          </p:nvPr>
        </p:nvSpPr>
        <p:spPr/>
        <p:txBody>
          <a:bodyPr/>
          <a:lstStyle/>
          <a:p>
            <a:r>
              <a:rPr lang="en-US" dirty="0"/>
              <a:t>Recovery Point</a:t>
            </a:r>
          </a:p>
        </p:txBody>
      </p:sp>
      <p:sp>
        <p:nvSpPr>
          <p:cNvPr id="19496" name="Content Placeholder 19495"/>
          <p:cNvSpPr>
            <a:spLocks noGrp="1"/>
          </p:cNvSpPr>
          <p:nvPr>
            <p:ph sz="quarter" idx="12"/>
          </p:nvPr>
        </p:nvSpPr>
        <p:spPr/>
        <p:txBody>
          <a:bodyPr/>
          <a:lstStyle/>
          <a:p>
            <a:r>
              <a:rPr lang="en-US" altLang="zh-CN" dirty="0"/>
              <a:t>Higher Security with T10000DC encryption managed by Oracle Key Manager</a:t>
            </a:r>
          </a:p>
          <a:p>
            <a:r>
              <a:rPr lang="en-US" altLang="zh-CN" dirty="0"/>
              <a:t>Consolidated library slots and drives by upgrading from </a:t>
            </a:r>
            <a:r>
              <a:rPr lang="en-US" altLang="zh-CN" dirty="0" err="1"/>
              <a:t>obsoloil</a:t>
            </a:r>
            <a:r>
              <a:rPr lang="en-US" altLang="zh-CN" dirty="0"/>
              <a:t> tape technologies to the </a:t>
            </a:r>
            <a:r>
              <a:rPr lang="en-US" altLang="zh-CN" dirty="0" err="1"/>
              <a:t>StorageTek</a:t>
            </a:r>
            <a:r>
              <a:rPr lang="en-US" altLang="zh-CN" dirty="0"/>
              <a:t> T10000D</a:t>
            </a:r>
          </a:p>
        </p:txBody>
      </p:sp>
      <p:sp>
        <p:nvSpPr>
          <p:cNvPr id="19473" name="Text Placeholder 31"/>
          <p:cNvSpPr>
            <a:spLocks noGrp="1"/>
          </p:cNvSpPr>
          <p:nvPr>
            <p:ph type="body" sz="quarter" idx="13"/>
          </p:nvPr>
        </p:nvSpPr>
        <p:spPr/>
        <p:txBody>
          <a:bodyPr/>
          <a:lstStyle/>
          <a:p>
            <a:r>
              <a:rPr lang="en-US" dirty="0"/>
              <a:t>Disaster Recovery Cloud Solution</a:t>
            </a:r>
          </a:p>
        </p:txBody>
      </p:sp>
      <p:sp>
        <p:nvSpPr>
          <p:cNvPr id="16" name="Content Placeholder 15"/>
          <p:cNvSpPr>
            <a:spLocks noGrp="1"/>
          </p:cNvSpPr>
          <p:nvPr>
            <p:ph sz="quarter" idx="16"/>
          </p:nvPr>
        </p:nvSpPr>
        <p:spPr/>
        <p:txBody>
          <a:bodyPr/>
          <a:lstStyle/>
          <a:p>
            <a:r>
              <a:rPr lang="en-US"/>
              <a:t>Faster Performance</a:t>
            </a:r>
          </a:p>
        </p:txBody>
      </p:sp>
      <p:sp>
        <p:nvSpPr>
          <p:cNvPr id="17" name="Content Placeholder 16"/>
          <p:cNvSpPr>
            <a:spLocks noGrp="1"/>
          </p:cNvSpPr>
          <p:nvPr>
            <p:ph sz="quarter" idx="17"/>
          </p:nvPr>
        </p:nvSpPr>
        <p:spPr/>
        <p:txBody>
          <a:bodyPr/>
          <a:lstStyle/>
          <a:p>
            <a:r>
              <a:rPr lang="en-US"/>
              <a:t>TCO Savings</a:t>
            </a:r>
          </a:p>
        </p:txBody>
      </p:sp>
      <p:sp>
        <p:nvSpPr>
          <p:cNvPr id="18" name="Content Placeholder 17"/>
          <p:cNvSpPr>
            <a:spLocks noGrp="1"/>
          </p:cNvSpPr>
          <p:nvPr>
            <p:ph sz="quarter" idx="18"/>
          </p:nvPr>
        </p:nvSpPr>
        <p:spPr/>
        <p:txBody>
          <a:bodyPr/>
          <a:lstStyle/>
          <a:p>
            <a:r>
              <a:rPr lang="en-US"/>
              <a:t>Improved MTTR</a:t>
            </a:r>
          </a:p>
        </p:txBody>
      </p:sp>
      <p:sp>
        <p:nvSpPr>
          <p:cNvPr id="19" name="Content Placeholder 18"/>
          <p:cNvSpPr>
            <a:spLocks noGrp="1"/>
          </p:cNvSpPr>
          <p:nvPr>
            <p:ph sz="quarter" idx="19"/>
          </p:nvPr>
        </p:nvSpPr>
        <p:spPr/>
        <p:txBody>
          <a:bodyPr/>
          <a:lstStyle/>
          <a:p>
            <a:r>
              <a:rPr lang="en-US"/>
              <a:t>2x faster system performance</a:t>
            </a:r>
          </a:p>
          <a:p>
            <a:endParaRPr lang="en-US"/>
          </a:p>
        </p:txBody>
      </p:sp>
      <p:sp>
        <p:nvSpPr>
          <p:cNvPr id="21" name="Content Placeholder 20"/>
          <p:cNvSpPr>
            <a:spLocks noGrp="1"/>
          </p:cNvSpPr>
          <p:nvPr>
            <p:ph sz="quarter" idx="27"/>
          </p:nvPr>
        </p:nvSpPr>
        <p:spPr/>
        <p:txBody>
          <a:bodyPr/>
          <a:lstStyle/>
          <a:p>
            <a:r>
              <a:rPr lang="en-US"/>
              <a:t>New business opportunities with government customers for Disaster Recovery Services</a:t>
            </a:r>
            <a:endParaRPr lang="en-US" altLang="zh-CN"/>
          </a:p>
        </p:txBody>
      </p:sp>
      <p:sp>
        <p:nvSpPr>
          <p:cNvPr id="22" name="Content Placeholder 21"/>
          <p:cNvSpPr>
            <a:spLocks noGrp="1"/>
          </p:cNvSpPr>
          <p:nvPr>
            <p:ph sz="quarter" idx="28"/>
          </p:nvPr>
        </p:nvSpPr>
        <p:spPr/>
        <p:txBody>
          <a:bodyPr/>
          <a:lstStyle/>
          <a:p>
            <a:r>
              <a:rPr lang="en-US" dirty="0"/>
              <a:t>Saved 50% by upgrading </a:t>
            </a:r>
            <a:br>
              <a:rPr lang="en-US" dirty="0"/>
            </a:br>
            <a:r>
              <a:rPr lang="en-US" dirty="0"/>
              <a:t>to VSM6</a:t>
            </a:r>
          </a:p>
          <a:p>
            <a:endParaRPr lang="en-US" dirty="0"/>
          </a:p>
        </p:txBody>
      </p:sp>
      <p:sp>
        <p:nvSpPr>
          <p:cNvPr id="23" name="Content Placeholder 22"/>
          <p:cNvSpPr>
            <a:spLocks noGrp="1"/>
          </p:cNvSpPr>
          <p:nvPr>
            <p:ph sz="quarter" idx="29"/>
          </p:nvPr>
        </p:nvSpPr>
        <p:spPr/>
        <p:txBody>
          <a:bodyPr/>
          <a:lstStyle/>
          <a:p>
            <a:r>
              <a:rPr lang="en-US"/>
              <a:t>3X less downtime and full system redundancy</a:t>
            </a:r>
          </a:p>
          <a:p>
            <a:endParaRPr lang="en-US"/>
          </a:p>
        </p:txBody>
      </p:sp>
      <p:sp>
        <p:nvSpPr>
          <p:cNvPr id="19464" name="TextBox 119"/>
          <p:cNvSpPr txBox="1">
            <a:spLocks noChangeArrowheads="1"/>
          </p:cNvSpPr>
          <p:nvPr/>
        </p:nvSpPr>
        <p:spPr bwMode="auto">
          <a:xfrm>
            <a:off x="7294251" y="1607026"/>
            <a:ext cx="3212263" cy="246221"/>
          </a:xfrm>
          <a:prstGeom prst="rect">
            <a:avLst/>
          </a:prstGeom>
          <a:noFill/>
          <a:ln w="9525">
            <a:noFill/>
            <a:miter lim="800000"/>
            <a:headEnd/>
            <a:tailEnd/>
          </a:ln>
        </p:spPr>
        <p:txBody>
          <a:bodyPr lIns="0" tIns="0" rIns="0" bIns="0">
            <a:prstTxWarp prst="textNoShape">
              <a:avLst/>
            </a:prstTxWarp>
            <a:spAutoFit/>
          </a:bodyPr>
          <a:lstStyle/>
          <a:p>
            <a:pPr>
              <a:spcAft>
                <a:spcPts val="1600"/>
              </a:spcAft>
            </a:pPr>
            <a:endParaRPr lang="en-US" sz="1600" b="1">
              <a:solidFill>
                <a:srgbClr val="000000"/>
              </a:solidFill>
            </a:endParaRPr>
          </a:p>
        </p:txBody>
      </p:sp>
      <p:sp>
        <p:nvSpPr>
          <p:cNvPr id="19465" name="TextBox 119"/>
          <p:cNvSpPr txBox="1">
            <a:spLocks noChangeArrowheads="1"/>
          </p:cNvSpPr>
          <p:nvPr/>
        </p:nvSpPr>
        <p:spPr bwMode="auto">
          <a:xfrm>
            <a:off x="4486164" y="1657813"/>
            <a:ext cx="1709821" cy="246221"/>
          </a:xfrm>
          <a:prstGeom prst="rect">
            <a:avLst/>
          </a:prstGeom>
          <a:noFill/>
          <a:ln w="9525">
            <a:noFill/>
            <a:miter lim="800000"/>
            <a:headEnd/>
            <a:tailEnd/>
          </a:ln>
        </p:spPr>
        <p:txBody>
          <a:bodyPr lIns="0" tIns="0" rIns="0" bIns="0">
            <a:prstTxWarp prst="textNoShape">
              <a:avLst/>
            </a:prstTxWarp>
            <a:spAutoFit/>
          </a:bodyPr>
          <a:lstStyle/>
          <a:p>
            <a:pPr>
              <a:spcAft>
                <a:spcPts val="1600"/>
              </a:spcAft>
            </a:pPr>
            <a:endParaRPr lang="en-US" sz="1600" b="1">
              <a:solidFill>
                <a:srgbClr val="000000"/>
              </a:solidFill>
            </a:endParaRPr>
          </a:p>
        </p:txBody>
      </p:sp>
      <p:sp>
        <p:nvSpPr>
          <p:cNvPr id="19469" name="TextBox 119"/>
          <p:cNvSpPr txBox="1">
            <a:spLocks noChangeArrowheads="1"/>
          </p:cNvSpPr>
          <p:nvPr/>
        </p:nvSpPr>
        <p:spPr bwMode="auto">
          <a:xfrm>
            <a:off x="4945362" y="1744573"/>
            <a:ext cx="1574390" cy="246221"/>
          </a:xfrm>
          <a:prstGeom prst="rect">
            <a:avLst/>
          </a:prstGeom>
          <a:noFill/>
          <a:ln w="9525">
            <a:noFill/>
            <a:miter lim="800000"/>
            <a:headEnd/>
            <a:tailEnd/>
          </a:ln>
        </p:spPr>
        <p:txBody>
          <a:bodyPr lIns="0" tIns="0" rIns="0" bIns="0">
            <a:prstTxWarp prst="textNoShape">
              <a:avLst/>
            </a:prstTxWarp>
            <a:spAutoFit/>
          </a:bodyPr>
          <a:lstStyle/>
          <a:p>
            <a:pPr>
              <a:spcAft>
                <a:spcPts val="1600"/>
              </a:spcAft>
            </a:pPr>
            <a:endParaRPr lang="en-US" sz="1600" b="1">
              <a:solidFill>
                <a:srgbClr val="000000"/>
              </a:solidFill>
            </a:endParaRPr>
          </a:p>
        </p:txBody>
      </p:sp>
      <p:sp>
        <p:nvSpPr>
          <p:cNvPr id="19475" name="TextBox 119"/>
          <p:cNvSpPr txBox="1">
            <a:spLocks noChangeArrowheads="1"/>
          </p:cNvSpPr>
          <p:nvPr/>
        </p:nvSpPr>
        <p:spPr bwMode="auto">
          <a:xfrm>
            <a:off x="9890723" y="1757270"/>
            <a:ext cx="1601900" cy="246221"/>
          </a:xfrm>
          <a:prstGeom prst="rect">
            <a:avLst/>
          </a:prstGeom>
          <a:noFill/>
          <a:ln w="9525">
            <a:noFill/>
            <a:miter lim="800000"/>
            <a:headEnd/>
            <a:tailEnd/>
          </a:ln>
        </p:spPr>
        <p:txBody>
          <a:bodyPr lIns="0" tIns="0" rIns="0" bIns="0">
            <a:prstTxWarp prst="textNoShape">
              <a:avLst/>
            </a:prstTxWarp>
            <a:spAutoFit/>
          </a:bodyPr>
          <a:lstStyle/>
          <a:p>
            <a:pPr algn="ctr">
              <a:spcAft>
                <a:spcPts val="1600"/>
              </a:spcAft>
            </a:pPr>
            <a:endParaRPr lang="en-US" sz="1600" b="1">
              <a:solidFill>
                <a:srgbClr val="000000"/>
              </a:solidFill>
            </a:endParaRPr>
          </a:p>
        </p:txBody>
      </p:sp>
      <p:pic>
        <p:nvPicPr>
          <p:cNvPr id="19485" name="Picture 7" descr="sstor_t10000c_drive_la5.png"/>
          <p:cNvPicPr>
            <a:picLocks noChangeAspect="1"/>
          </p:cNvPicPr>
          <p:nvPr/>
        </p:nvPicPr>
        <p:blipFill>
          <a:blip r:embed="rId3" cstate="print"/>
          <a:srcRect/>
          <a:stretch>
            <a:fillRect/>
          </a:stretch>
        </p:blipFill>
        <p:spPr bwMode="auto">
          <a:xfrm>
            <a:off x="4196691" y="4946177"/>
            <a:ext cx="847253" cy="287307"/>
          </a:xfrm>
          <a:prstGeom prst="rect">
            <a:avLst/>
          </a:prstGeom>
          <a:noFill/>
          <a:ln w="9525">
            <a:noFill/>
            <a:miter lim="800000"/>
            <a:headEnd/>
            <a:tailEnd/>
          </a:ln>
        </p:spPr>
      </p:pic>
      <p:pic>
        <p:nvPicPr>
          <p:cNvPr id="19486" name="Picture 56" descr="sstor_sl8500_ta4.png"/>
          <p:cNvPicPr>
            <a:picLocks noChangeAspect="1"/>
          </p:cNvPicPr>
          <p:nvPr/>
        </p:nvPicPr>
        <p:blipFill>
          <a:blip r:embed="rId4" cstate="print"/>
          <a:srcRect/>
          <a:stretch>
            <a:fillRect/>
          </a:stretch>
        </p:blipFill>
        <p:spPr bwMode="auto">
          <a:xfrm>
            <a:off x="5876658" y="3587680"/>
            <a:ext cx="1511945" cy="1571286"/>
          </a:xfrm>
          <a:prstGeom prst="rect">
            <a:avLst/>
          </a:prstGeom>
          <a:noFill/>
          <a:ln w="9525">
            <a:noFill/>
            <a:miter lim="800000"/>
            <a:headEnd/>
            <a:tailEnd/>
          </a:ln>
        </p:spPr>
      </p:pic>
      <p:pic>
        <p:nvPicPr>
          <p:cNvPr id="19487" name="Picture 27" descr="stek_vsm6_ta5small.psd"/>
          <p:cNvPicPr>
            <a:picLocks noChangeAspect="1"/>
          </p:cNvPicPr>
          <p:nvPr/>
        </p:nvPicPr>
        <p:blipFill>
          <a:blip r:embed="rId5" cstate="print"/>
          <a:srcRect/>
          <a:stretch>
            <a:fillRect/>
          </a:stretch>
        </p:blipFill>
        <p:spPr bwMode="auto">
          <a:xfrm>
            <a:off x="5271164" y="3594976"/>
            <a:ext cx="872911" cy="1646228"/>
          </a:xfrm>
          <a:prstGeom prst="rect">
            <a:avLst/>
          </a:prstGeom>
          <a:noFill/>
          <a:ln w="9525">
            <a:noFill/>
            <a:miter lim="800000"/>
            <a:headEnd/>
            <a:tailEnd/>
          </a:ln>
        </p:spPr>
      </p:pic>
      <p:sp>
        <p:nvSpPr>
          <p:cNvPr id="19488" name="TextBox 57"/>
          <p:cNvSpPr txBox="1">
            <a:spLocks noChangeArrowheads="1"/>
          </p:cNvSpPr>
          <p:nvPr/>
        </p:nvSpPr>
        <p:spPr bwMode="auto">
          <a:xfrm>
            <a:off x="4025089" y="5220644"/>
            <a:ext cx="1264313" cy="246221"/>
          </a:xfrm>
          <a:prstGeom prst="rect">
            <a:avLst/>
          </a:prstGeom>
          <a:noFill/>
          <a:ln w="9525">
            <a:noFill/>
            <a:miter lim="800000"/>
            <a:headEnd/>
            <a:tailEnd/>
          </a:ln>
        </p:spPr>
        <p:txBody>
          <a:bodyPr wrap="none">
            <a:prstTxWarp prst="textNoShape">
              <a:avLst/>
            </a:prstTxWarp>
            <a:spAutoFit/>
          </a:bodyPr>
          <a:lstStyle/>
          <a:p>
            <a:r>
              <a:rPr lang="en-US" sz="1000" b="1">
                <a:solidFill>
                  <a:schemeClr val="tx2"/>
                </a:solidFill>
              </a:rPr>
              <a:t>StorageTek T10000D</a:t>
            </a:r>
          </a:p>
        </p:txBody>
      </p:sp>
      <p:sp>
        <p:nvSpPr>
          <p:cNvPr id="19489" name="TextBox 58"/>
          <p:cNvSpPr txBox="1">
            <a:spLocks noChangeArrowheads="1"/>
          </p:cNvSpPr>
          <p:nvPr/>
        </p:nvSpPr>
        <p:spPr bwMode="auto">
          <a:xfrm>
            <a:off x="5192862" y="5220644"/>
            <a:ext cx="1107520" cy="246221"/>
          </a:xfrm>
          <a:prstGeom prst="rect">
            <a:avLst/>
          </a:prstGeom>
          <a:noFill/>
          <a:ln w="9525">
            <a:noFill/>
            <a:miter lim="800000"/>
            <a:headEnd/>
            <a:tailEnd/>
          </a:ln>
        </p:spPr>
        <p:txBody>
          <a:bodyPr wrap="none">
            <a:prstTxWarp prst="textNoShape">
              <a:avLst/>
            </a:prstTxWarp>
            <a:spAutoFit/>
          </a:bodyPr>
          <a:lstStyle/>
          <a:p>
            <a:r>
              <a:rPr lang="en-US" sz="1000" b="1">
                <a:solidFill>
                  <a:schemeClr val="tx2"/>
                </a:solidFill>
              </a:rPr>
              <a:t>StorageTek VSM6</a:t>
            </a:r>
          </a:p>
        </p:txBody>
      </p:sp>
      <p:sp>
        <p:nvSpPr>
          <p:cNvPr id="19490" name="TextBox 59"/>
          <p:cNvSpPr txBox="1">
            <a:spLocks noChangeArrowheads="1"/>
          </p:cNvSpPr>
          <p:nvPr/>
        </p:nvSpPr>
        <p:spPr bwMode="auto">
          <a:xfrm>
            <a:off x="6298956" y="5219273"/>
            <a:ext cx="1172116" cy="246221"/>
          </a:xfrm>
          <a:prstGeom prst="rect">
            <a:avLst/>
          </a:prstGeom>
          <a:noFill/>
          <a:ln w="9525">
            <a:noFill/>
            <a:miter lim="800000"/>
            <a:headEnd/>
            <a:tailEnd/>
          </a:ln>
        </p:spPr>
        <p:txBody>
          <a:bodyPr wrap="none">
            <a:prstTxWarp prst="textNoShape">
              <a:avLst/>
            </a:prstTxWarp>
            <a:spAutoFit/>
          </a:bodyPr>
          <a:lstStyle/>
          <a:p>
            <a:r>
              <a:rPr lang="en-US" sz="1000" b="1" dirty="0" err="1">
                <a:solidFill>
                  <a:schemeClr val="tx2"/>
                </a:solidFill>
              </a:rPr>
              <a:t>StorageTek</a:t>
            </a:r>
            <a:r>
              <a:rPr lang="en-US" sz="1000" b="1" dirty="0">
                <a:solidFill>
                  <a:schemeClr val="tx2"/>
                </a:solidFill>
              </a:rPr>
              <a:t> SL8500</a:t>
            </a:r>
          </a:p>
        </p:txBody>
      </p:sp>
      <p:sp>
        <p:nvSpPr>
          <p:cNvPr id="19491" name="TextBox 60"/>
          <p:cNvSpPr txBox="1">
            <a:spLocks noChangeArrowheads="1"/>
          </p:cNvSpPr>
          <p:nvPr/>
        </p:nvSpPr>
        <p:spPr bwMode="auto">
          <a:xfrm>
            <a:off x="4055243" y="4562743"/>
            <a:ext cx="1261884" cy="246221"/>
          </a:xfrm>
          <a:prstGeom prst="rect">
            <a:avLst/>
          </a:prstGeom>
          <a:noFill/>
          <a:ln w="9525">
            <a:noFill/>
            <a:miter lim="800000"/>
            <a:headEnd/>
            <a:tailEnd/>
          </a:ln>
        </p:spPr>
        <p:txBody>
          <a:bodyPr wrap="none">
            <a:prstTxWarp prst="textNoShape">
              <a:avLst/>
            </a:prstTxWarp>
            <a:spAutoFit/>
          </a:bodyPr>
          <a:lstStyle/>
          <a:p>
            <a:r>
              <a:rPr lang="en-US" sz="1000" b="1" dirty="0">
                <a:solidFill>
                  <a:schemeClr val="tx2"/>
                </a:solidFill>
              </a:rPr>
              <a:t>Oracle Key Manager</a:t>
            </a:r>
          </a:p>
        </p:txBody>
      </p:sp>
      <p:pic>
        <p:nvPicPr>
          <p:cNvPr id="19492" name="Picture 84"/>
          <p:cNvPicPr>
            <a:picLocks noChangeAspect="1" noChangeArrowheads="1"/>
          </p:cNvPicPr>
          <p:nvPr/>
        </p:nvPicPr>
        <p:blipFill>
          <a:blip r:embed="rId6" cstate="print"/>
          <a:srcRect/>
          <a:stretch>
            <a:fillRect/>
          </a:stretch>
        </p:blipFill>
        <p:spPr bwMode="auto">
          <a:xfrm>
            <a:off x="4060725" y="4280394"/>
            <a:ext cx="1104724" cy="115133"/>
          </a:xfrm>
          <a:prstGeom prst="rect">
            <a:avLst/>
          </a:prstGeom>
          <a:noFill/>
          <a:ln w="9525">
            <a:noFill/>
            <a:miter lim="800000"/>
            <a:headEnd/>
            <a:tailEnd/>
          </a:ln>
        </p:spPr>
      </p:pic>
      <p:pic>
        <p:nvPicPr>
          <p:cNvPr id="19493" name="Picture 84"/>
          <p:cNvPicPr>
            <a:picLocks noChangeAspect="1" noChangeArrowheads="1"/>
          </p:cNvPicPr>
          <p:nvPr/>
        </p:nvPicPr>
        <p:blipFill>
          <a:blip r:embed="rId7" cstate="print"/>
          <a:srcRect/>
          <a:stretch>
            <a:fillRect/>
          </a:stretch>
        </p:blipFill>
        <p:spPr bwMode="auto">
          <a:xfrm>
            <a:off x="4110068" y="4453093"/>
            <a:ext cx="1104724" cy="113762"/>
          </a:xfrm>
          <a:prstGeom prst="rect">
            <a:avLst/>
          </a:prstGeom>
          <a:noFill/>
          <a:ln w="9525">
            <a:noFill/>
            <a:miter lim="800000"/>
            <a:headEnd/>
            <a:tailEnd/>
          </a:ln>
        </p:spPr>
      </p:pic>
      <p:pic>
        <p:nvPicPr>
          <p:cNvPr id="54" name="Picture 53"/>
          <p:cNvPicPr>
            <a:picLocks noChangeAspect="1"/>
          </p:cNvPicPr>
          <p:nvPr/>
        </p:nvPicPr>
        <p:blipFill>
          <a:blip r:embed="rId8" cstate="print"/>
          <a:stretch>
            <a:fillRect/>
          </a:stretch>
        </p:blipFill>
        <p:spPr>
          <a:xfrm>
            <a:off x="4026263" y="270733"/>
            <a:ext cx="2570412" cy="445888"/>
          </a:xfrm>
          <a:prstGeom prst="rect">
            <a:avLst/>
          </a:prstGeom>
        </p:spPr>
      </p:pic>
      <p:grpSp>
        <p:nvGrpSpPr>
          <p:cNvPr id="2" name="Group 46"/>
          <p:cNvGrpSpPr/>
          <p:nvPr/>
        </p:nvGrpSpPr>
        <p:grpSpPr>
          <a:xfrm>
            <a:off x="9752012" y="457200"/>
            <a:ext cx="2178265" cy="533400"/>
            <a:chOff x="9752012" y="457200"/>
            <a:chExt cx="2178265" cy="533400"/>
          </a:xfrm>
        </p:grpSpPr>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4412" y="457200"/>
              <a:ext cx="2025865" cy="533400"/>
            </a:xfrm>
            <a:prstGeom prst="rect">
              <a:avLst/>
            </a:prstGeom>
          </p:spPr>
        </p:pic>
        <p:sp>
          <p:nvSpPr>
            <p:cNvPr id="49" name="TextBox 49"/>
            <p:cNvSpPr txBox="1">
              <a:spLocks noChangeArrowheads="1"/>
            </p:cNvSpPr>
            <p:nvPr/>
          </p:nvSpPr>
          <p:spPr bwMode="auto">
            <a:xfrm>
              <a:off x="9752012" y="570012"/>
              <a:ext cx="838200" cy="307777"/>
            </a:xfrm>
            <a:prstGeom prst="rect">
              <a:avLst/>
            </a:prstGeom>
            <a:noFill/>
            <a:ln w="9525">
              <a:noFill/>
              <a:miter lim="800000"/>
              <a:headEnd/>
              <a:tailEnd/>
            </a:ln>
          </p:spPr>
          <p:txBody>
            <a:bodyPr wrap="square">
              <a:prstTxWarp prst="textNoShape">
                <a:avLst/>
              </a:prstTxWarp>
              <a:spAutoFit/>
            </a:bodyPr>
            <a:lstStyle/>
            <a:p>
              <a:pPr algn="r" defTabSz="912813">
                <a:spcBef>
                  <a:spcPct val="20000"/>
                </a:spcBef>
                <a:buClr>
                  <a:schemeClr val="accent1"/>
                </a:buClr>
                <a:buSzPct val="120000"/>
                <a:defRPr/>
              </a:pPr>
              <a:r>
                <a:rPr lang="en-US" sz="1400" dirty="0">
                  <a:cs typeface="Arial" panose="020B0604020202020204" pitchFamily="34" charset="0"/>
                </a:rPr>
                <a:t>Beat</a:t>
              </a:r>
              <a:endParaRPr lang="en-US" sz="1300" dirty="0">
                <a:cs typeface="Arial" panose="020B0604020202020204" pitchFamily="34" charset="0"/>
              </a:endParaRPr>
            </a:p>
          </p:txBody>
        </p:sp>
      </p:grpSp>
      <p:pic>
        <p:nvPicPr>
          <p:cNvPr id="19481" name="Picture 55" descr="Amazon.jpg"/>
          <p:cNvPicPr>
            <a:picLocks noChangeAspect="1"/>
          </p:cNvPicPr>
          <p:nvPr/>
        </p:nvPicPr>
        <p:blipFill>
          <a:blip r:embed="rId10" cstate="print">
            <a:clrChange>
              <a:clrFrom>
                <a:srgbClr val="FFFFFF"/>
              </a:clrFrom>
              <a:clrTo>
                <a:srgbClr val="FFFFFF">
                  <a:alpha val="0"/>
                </a:srgbClr>
              </a:clrTo>
            </a:clrChange>
          </a:blip>
          <a:srcRect l="10800" t="24098" r="16322" b="35461"/>
          <a:stretch>
            <a:fillRect/>
          </a:stretch>
        </p:blipFill>
        <p:spPr bwMode="auto">
          <a:xfrm>
            <a:off x="10540666" y="614469"/>
            <a:ext cx="679340" cy="183960"/>
          </a:xfrm>
          <a:prstGeom prst="rect">
            <a:avLst/>
          </a:prstGeom>
          <a:noFill/>
          <a:ln w="9525">
            <a:noFill/>
            <a:miter lim="800000"/>
            <a:headEnd/>
            <a:tailEnd/>
          </a:ln>
        </p:spPr>
      </p:pic>
      <p:pic>
        <p:nvPicPr>
          <p:cNvPr id="19482" name="Picture 56" descr="sungard.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11280114" y="668994"/>
            <a:ext cx="574459" cy="143084"/>
          </a:xfrm>
          <a:prstGeom prst="rect">
            <a:avLst/>
          </a:prstGeom>
          <a:noFill/>
          <a:ln w="9525">
            <a:noFill/>
            <a:miter lim="800000"/>
            <a:headEnd/>
            <a:tailEnd/>
          </a:ln>
        </p:spPr>
      </p:pic>
      <p:pic>
        <p:nvPicPr>
          <p:cNvPr id="50" name="Pictur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6824" y="1984248"/>
            <a:ext cx="822960" cy="822960"/>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 y="1984248"/>
            <a:ext cx="822960" cy="822960"/>
          </a:xfrm>
          <a:prstGeom prst="rect">
            <a:avLst/>
          </a:prstGeom>
        </p:spPr>
      </p:pic>
      <p:grpSp>
        <p:nvGrpSpPr>
          <p:cNvPr id="3" name="Group 12"/>
          <p:cNvGrpSpPr>
            <a:grpSpLocks noChangeAspect="1"/>
          </p:cNvGrpSpPr>
          <p:nvPr/>
        </p:nvGrpSpPr>
        <p:grpSpPr>
          <a:xfrm>
            <a:off x="1088136" y="3959352"/>
            <a:ext cx="1792877" cy="2240280"/>
            <a:chOff x="549186" y="3810000"/>
            <a:chExt cx="1791016" cy="2237955"/>
          </a:xfrm>
        </p:grpSpPr>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9186" y="3810000"/>
              <a:ext cx="1791016" cy="2237955"/>
            </a:xfrm>
            <a:prstGeom prst="rect">
              <a:avLst/>
            </a:prstGeom>
          </p:spPr>
        </p:pic>
        <p:sp>
          <p:nvSpPr>
            <p:cNvPr id="56" name="TextBox 55"/>
            <p:cNvSpPr txBox="1"/>
            <p:nvPr/>
          </p:nvSpPr>
          <p:spPr>
            <a:xfrm rot="180000">
              <a:off x="841104" y="3941844"/>
              <a:ext cx="838687"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Applications</a:t>
              </a:r>
            </a:p>
          </p:txBody>
        </p:sp>
        <p:sp>
          <p:nvSpPr>
            <p:cNvPr id="57" name="TextBox 56"/>
            <p:cNvSpPr txBox="1"/>
            <p:nvPr/>
          </p:nvSpPr>
          <p:spPr>
            <a:xfrm rot="332009">
              <a:off x="837045" y="4193032"/>
              <a:ext cx="830677"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accent1">
                      <a:lumMod val="50000"/>
                    </a:schemeClr>
                  </a:solidFill>
                  <a:cs typeface="Arial" panose="020B0604020202020204" pitchFamily="34" charset="0"/>
                </a:rPr>
                <a:t>Middleware</a:t>
              </a:r>
            </a:p>
          </p:txBody>
        </p:sp>
        <p:sp>
          <p:nvSpPr>
            <p:cNvPr id="58" name="TextBox 57"/>
            <p:cNvSpPr txBox="1"/>
            <p:nvPr/>
          </p:nvSpPr>
          <p:spPr>
            <a:xfrm rot="420000">
              <a:off x="921167" y="4453608"/>
              <a:ext cx="64444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rgbClr val="7F0000"/>
                  </a:solidFill>
                  <a:cs typeface="Arial" panose="020B0604020202020204" pitchFamily="34" charset="0"/>
                </a:rPr>
                <a:t>Database</a:t>
              </a:r>
            </a:p>
          </p:txBody>
        </p:sp>
        <p:sp>
          <p:nvSpPr>
            <p:cNvPr id="59" name="TextBox 58"/>
            <p:cNvSpPr txBox="1"/>
            <p:nvPr/>
          </p:nvSpPr>
          <p:spPr>
            <a:xfrm rot="540000">
              <a:off x="1072774" y="4685135"/>
              <a:ext cx="313732"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rgbClr val="7F0000"/>
                  </a:solidFill>
                  <a:cs typeface="Arial" panose="020B0604020202020204" pitchFamily="34" charset="0"/>
                </a:rPr>
                <a:t>OS</a:t>
              </a:r>
            </a:p>
          </p:txBody>
        </p:sp>
        <p:sp>
          <p:nvSpPr>
            <p:cNvPr id="60" name="TextBox 59"/>
            <p:cNvSpPr txBox="1"/>
            <p:nvPr/>
          </p:nvSpPr>
          <p:spPr>
            <a:xfrm rot="660000">
              <a:off x="796484" y="4934021"/>
              <a:ext cx="980294"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900" b="1" dirty="0">
                  <a:solidFill>
                    <a:srgbClr val="7F0000"/>
                  </a:solidFill>
                  <a:cs typeface="Arial" panose="020B0604020202020204" pitchFamily="34" charset="0"/>
                </a:rPr>
                <a:t>Virtual Machine</a:t>
              </a:r>
            </a:p>
          </p:txBody>
        </p:sp>
        <p:sp>
          <p:nvSpPr>
            <p:cNvPr id="61" name="TextBox 60"/>
            <p:cNvSpPr txBox="1"/>
            <p:nvPr/>
          </p:nvSpPr>
          <p:spPr>
            <a:xfrm rot="814754">
              <a:off x="910791" y="5149316"/>
              <a:ext cx="768296"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rgbClr val="7F0000"/>
                  </a:solidFill>
                  <a:cs typeface="Arial" panose="020B0604020202020204" pitchFamily="34" charset="0"/>
                </a:rPr>
                <a:t>Networking</a:t>
              </a:r>
            </a:p>
          </p:txBody>
        </p:sp>
        <p:sp>
          <p:nvSpPr>
            <p:cNvPr id="62" name="TextBox 61"/>
            <p:cNvSpPr txBox="1"/>
            <p:nvPr/>
          </p:nvSpPr>
          <p:spPr>
            <a:xfrm rot="784583">
              <a:off x="1007962" y="5354629"/>
              <a:ext cx="544086"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rgbClr val="7F0000"/>
                  </a:solidFill>
                  <a:cs typeface="Arial" panose="020B0604020202020204" pitchFamily="34" charset="0"/>
                </a:rPr>
                <a:t>Servers</a:t>
              </a:r>
            </a:p>
          </p:txBody>
        </p:sp>
        <p:sp>
          <p:nvSpPr>
            <p:cNvPr id="63" name="TextBox 62"/>
            <p:cNvSpPr txBox="1"/>
            <p:nvPr/>
          </p:nvSpPr>
          <p:spPr>
            <a:xfrm rot="1020000">
              <a:off x="1009926" y="5573995"/>
              <a:ext cx="555150" cy="232670"/>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rgbClr val="FFFFFF"/>
                  </a:solidFill>
                  <a:cs typeface="Arial" panose="020B0604020202020204" pitchFamily="34" charset="0"/>
                </a:rPr>
                <a:t>Storage</a:t>
              </a:r>
            </a:p>
          </p:txBody>
        </p:sp>
        <p:sp>
          <p:nvSpPr>
            <p:cNvPr id="64" name="TextBox 63"/>
            <p:cNvSpPr txBox="1"/>
            <p:nvPr/>
          </p:nvSpPr>
          <p:spPr>
            <a:xfrm rot="16020000">
              <a:off x="313400" y="4681539"/>
              <a:ext cx="898003" cy="246221"/>
            </a:xfrm>
            <a:prstGeom prst="rect">
              <a:avLst/>
            </a:prstGeom>
            <a:noFill/>
            <a:effectLst>
              <a:outerShdw dist="12700" algn="l" rotWithShape="0">
                <a:prstClr val="black"/>
              </a:outerShdw>
              <a:softEdge rad="0"/>
            </a:effectLst>
            <a:scene3d>
              <a:camera prst="obliqueBottomRight"/>
              <a:lightRig rig="threePt" dir="t"/>
            </a:scene3d>
            <a:sp3d>
              <a:bevelT w="0" h="0"/>
            </a:sp3d>
          </p:spPr>
          <p:txBody>
            <a:bodyPr wrap="none" rtlCol="0">
              <a:spAutoFit/>
            </a:bodyPr>
            <a:lstStyle/>
            <a:p>
              <a:r>
                <a:rPr lang="en-US" sz="1000" b="1" dirty="0">
                  <a:solidFill>
                    <a:schemeClr val="tx1">
                      <a:lumMod val="75000"/>
                    </a:schemeClr>
                  </a:solidFill>
                  <a:cs typeface="Arial" panose="020B0604020202020204" pitchFamily="34" charset="0"/>
                </a:rPr>
                <a:t>Management</a:t>
              </a:r>
            </a:p>
          </p:txBody>
        </p:sp>
      </p:grpSp>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92440" y="1984248"/>
            <a:ext cx="822960" cy="822960"/>
          </a:xfrm>
          <a:prstGeom prst="rect">
            <a:avLst/>
          </a:prstGeom>
        </p:spPr>
      </p:pic>
      <p:sp>
        <p:nvSpPr>
          <p:cNvPr id="77" name="Slide Number Placeholder 76"/>
          <p:cNvSpPr>
            <a:spLocks noGrp="1"/>
          </p:cNvSpPr>
          <p:nvPr>
            <p:ph type="sldNum" sz="quarter" idx="4"/>
          </p:nvPr>
        </p:nvSpPr>
        <p:spPr/>
        <p:txBody>
          <a:bodyPr/>
          <a:lstStyle/>
          <a:p>
            <a:fld id="{758606F6-862B-464D-B5D2-FE07FF8AD290}" type="slidenum">
              <a:rPr lang="en-US" smtClean="0"/>
              <a:pPr/>
              <a:t>8</a:t>
            </a:fld>
            <a:endParaRPr lang="en-US" dirty="0"/>
          </a:p>
        </p:txBody>
      </p:sp>
      <p:sp>
        <p:nvSpPr>
          <p:cNvPr id="65" name="TextBox 108"/>
          <p:cNvSpPr txBox="1">
            <a:spLocks noChangeArrowheads="1"/>
          </p:cNvSpPr>
          <p:nvPr/>
        </p:nvSpPr>
        <p:spPr bwMode="auto">
          <a:xfrm>
            <a:off x="2209355" y="6529050"/>
            <a:ext cx="1215860" cy="230832"/>
          </a:xfrm>
          <a:prstGeom prst="rect">
            <a:avLst/>
          </a:prstGeom>
          <a:noFill/>
          <a:ln w="9525">
            <a:noFill/>
            <a:miter lim="800000"/>
            <a:headEnd/>
            <a:tailEnd/>
          </a:ln>
        </p:spPr>
        <p:txBody>
          <a:bodyPr wrap="none">
            <a:prstTxWarp prst="textNoShape">
              <a:avLst/>
            </a:prstTxWarp>
            <a:spAutoFit/>
          </a:bodyPr>
          <a:lstStyle/>
          <a:p>
            <a:r>
              <a:rPr lang="en-US" sz="900" b="1" dirty="0">
                <a:ea typeface="ＭＳ Ｐゴシック" charset="-128"/>
                <a:cs typeface="ＭＳ Ｐゴシック" charset="-128"/>
              </a:rPr>
              <a:t>Updated 12  Jun 2014</a:t>
            </a:r>
          </a:p>
        </p:txBody>
      </p:sp>
    </p:spTree>
    <p:extLst>
      <p:ext uri="{BB962C8B-B14F-4D97-AF65-F5344CB8AC3E}">
        <p14:creationId xmlns:p14="http://schemas.microsoft.com/office/powerpoint/2010/main" val="5168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7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5"/>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Visual Slide Library_16x9.520</Template>
  <TotalTime>366837</TotalTime>
  <Words>1140</Words>
  <Application>Microsoft Office PowerPoint</Application>
  <PresentationFormat>Custom</PresentationFormat>
  <Paragraphs>268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宋体</vt:lpstr>
      <vt:lpstr>Arial</vt:lpstr>
      <vt:lpstr>Calibri</vt:lpstr>
      <vt:lpstr>Wingdings</vt:lpstr>
      <vt:lpstr>Oracle_16x9_2014</vt:lpstr>
      <vt:lpstr>Note to Oracle Sales Teams </vt:lpstr>
      <vt:lpstr>Virtual Storage Manager</vt:lpstr>
      <vt:lpstr>Large Insurance Company</vt:lpstr>
      <vt:lpstr>Major Telecommunications Company</vt:lpstr>
      <vt:lpstr>Nedbank Group</vt:lpstr>
      <vt:lpstr>Large French Bank</vt:lpstr>
      <vt:lpstr>Multinational Bank and Financial Services Company</vt:lpstr>
      <vt:lpstr>Recovery Point</vt:lpstr>
      <vt:lpstr>PowerPoint Presentation</vt:lpstr>
    </vt:vector>
  </TitlesOfParts>
  <Company>Oracle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Slide Library for Oracle</dc:title>
  <dc:creator>grant christopher</dc:creator>
  <cp:lastModifiedBy>Cinchan Madappa</cp:lastModifiedBy>
  <cp:revision>385</cp:revision>
  <cp:lastPrinted>2015-03-17T23:24:00Z</cp:lastPrinted>
  <dcterms:created xsi:type="dcterms:W3CDTF">2016-03-14T18:40:16Z</dcterms:created>
  <dcterms:modified xsi:type="dcterms:W3CDTF">2018-02-14T10:53:06Z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CNT2534778</vt:lpwstr>
  </property>
  <property fmtid="{D5CDD505-2E9C-101B-9397-08002B2CF9AE}" pid="6" name="DISProperties">
    <vt:lpwstr>DISdDocName,DIScgiUrl,DISdUser,DISdID,DISidcName,DISTaskPaneUrl</vt:lpwstr>
  </property>
  <property fmtid="{D5CDD505-2E9C-101B-9397-08002B2CF9AE}" pid="7" name="DIScgiUrl">
    <vt:lpwstr>http://content.oracle.com/content/idcplg</vt:lpwstr>
  </property>
  <property fmtid="{D5CDD505-2E9C-101B-9397-08002B2CF9AE}" pid="8" name="DISdUser">
    <vt:lpwstr>anonymous</vt:lpwstr>
  </property>
  <property fmtid="{D5CDD505-2E9C-101B-9397-08002B2CF9AE}" pid="9" name="DISdID">
    <vt:lpwstr>6531425</vt:lpwstr>
  </property>
  <property fmtid="{D5CDD505-2E9C-101B-9397-08002B2CF9AE}" pid="10" name="DISidcName">
    <vt:lpwstr>sites_contrib_prod</vt:lpwstr>
  </property>
  <property fmtid="{D5CDD505-2E9C-101B-9397-08002B2CF9AE}" pid="11" name="DISTaskPaneUrl">
    <vt:lpwstr>http://content.oracle.com/content/idcplg?IdcService=DESKTOP_DOC_INFO&amp;dDocName=CNT2534778&amp;dID=6531425&amp;ClientControlled=DocMan,taskpane&amp;coreContentOnly=1</vt:lpwstr>
  </property>
</Properties>
</file>